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314" r:id="rId2"/>
    <p:sldId id="324" r:id="rId3"/>
    <p:sldId id="348" r:id="rId4"/>
    <p:sldId id="323" r:id="rId5"/>
    <p:sldId id="322" r:id="rId6"/>
    <p:sldId id="321" r:id="rId7"/>
    <p:sldId id="320" r:id="rId8"/>
    <p:sldId id="372" r:id="rId9"/>
    <p:sldId id="370" r:id="rId10"/>
    <p:sldId id="373" r:id="rId11"/>
    <p:sldId id="335" r:id="rId12"/>
    <p:sldId id="375" r:id="rId13"/>
    <p:sldId id="342" r:id="rId14"/>
    <p:sldId id="349" r:id="rId15"/>
    <p:sldId id="340" r:id="rId16"/>
    <p:sldId id="376" r:id="rId17"/>
    <p:sldId id="385" r:id="rId18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FF"/>
    <a:srgbClr val="3731B1"/>
    <a:srgbClr val="FFCCCC"/>
    <a:srgbClr val="D99694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087" autoAdjust="0"/>
  </p:normalViewPr>
  <p:slideViewPr>
    <p:cSldViewPr>
      <p:cViewPr>
        <p:scale>
          <a:sx n="66" d="100"/>
          <a:sy n="66" d="100"/>
        </p:scale>
        <p:origin x="-2040" y="-4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5;&#1088;&#1077;&#1079;&#1077;&#1085;&#1090;&#1072;&#1094;&#1080;&#1080;\&#1074;%20&#1087;&#1088;&#1086;&#1094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9 г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69,1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30,9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Лист1!$A$4:$A$6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1619.1</c:v>
                </c:pt>
                <c:pt idx="1">
                  <c:v>675.8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2018 г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Percent val="1"/>
            <c:showLeaderLines val="1"/>
          </c:dLbls>
          <c:cat>
            <c:strRef>
              <c:f>'[Диаграмма в Microsoft Office PowerPoint]Лист1'!$A$2:$A$4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General</c:formatCode>
                <c:ptCount val="3"/>
                <c:pt idx="0">
                  <c:v>71</c:v>
                </c:pt>
                <c:pt idx="1">
                  <c:v>29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80,3%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21,3%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14,</a:t>
                    </a:r>
                    <a:r>
                      <a:rPr lang="ru-RU" smtClean="0"/>
                      <a:t>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безвозмездные поступления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80.3</c:v>
                </c:pt>
                <c:pt idx="1">
                  <c:v>21.3</c:v>
                </c:pt>
                <c:pt idx="2">
                  <c:v>14.6</c:v>
                </c:pt>
              </c:numCache>
            </c:numRef>
          </c:val>
        </c:ser>
        <c:firstSliceAng val="0"/>
      </c:pieChart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DE39C9-9289-4B0F-9E32-D8FA295AB453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26CBA0-9D12-4062-B57B-03BAF7381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82C7E9-E794-44D3-A6D4-A807E682E56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05C4-802C-4D70-96C4-21131BE283C7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858B-B30C-42A2-AC51-D37612097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6D40-9157-4B43-A28D-35897487BAE5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3D29-6B5B-4BDF-9532-C49F1B586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0D37-71CF-4545-951A-8B71F04ADF72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08F7-D787-4A43-B744-31243EEE2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D342-E0B6-4F9B-B29C-AAC6869C6952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562C-D762-4F13-9652-5692CB81A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F0D1-0826-44B6-87FF-A9BE814BEBA4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F99B-D2AC-4F2B-8FC4-034088D03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B89F-E946-414A-8655-BDDC0CCD33C4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C10B-4985-4007-95E8-1A3CA788D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F231-64D4-4BC8-900D-1D3D786634E2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232AF-9222-435E-AB28-F6021DDD7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FECD-F6A0-4907-825D-A695E6EAFA2E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071-7379-42C0-BB20-B368D4B50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2841-A892-40B1-A43C-D21CD10FF31E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6D50-42F1-4A94-8FC5-B38CFD1C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2B23-2DEF-4CB4-8DAD-0B3BA253F7F7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0BD0-3ED7-4738-A420-93F8131F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B7E2-B37E-40AC-B17A-EBF27168554E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73084-DEEF-4F82-A6AA-506F0CC54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C7DAC-75CA-4D22-900D-81B6D567EA15}" type="datetimeFigureOut">
              <a:rPr lang="ru-RU"/>
              <a:pPr>
                <a:defRPr/>
              </a:pPr>
              <a:t>14.02.2019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84CA6-9B05-4EE4-BAF8-13F55C631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9" r:id="rId2"/>
    <p:sldLayoutId id="2147484038" r:id="rId3"/>
    <p:sldLayoutId id="2147484030" r:id="rId4"/>
    <p:sldLayoutId id="2147484031" r:id="rId5"/>
    <p:sldLayoutId id="2147484032" r:id="rId6"/>
    <p:sldLayoutId id="2147484033" r:id="rId7"/>
    <p:sldLayoutId id="2147484034" r:id="rId8"/>
    <p:sldLayoutId id="2147484039" r:id="rId9"/>
    <p:sldLayoutId id="2147484035" r:id="rId10"/>
    <p:sldLayoutId id="214748403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ladmin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proshkolu.ru/user/lavr63-66/file/529707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2640" y="764704"/>
            <a:ext cx="7704856" cy="2088232"/>
          </a:xfr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К решению Совета Лесновского муниципального образования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Балашовского муниципального  района </a:t>
            </a:r>
            <a:b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№ 125/16 от 19.12.2018г .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«О бюджете Лесновского муниципального образования Балашовского муниципального района Саратовской области на 2019 год»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  <a:cs typeface="Calibri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497013" y="2924175"/>
            <a:ext cx="7056437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6600" b="1" dirty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13" y="188913"/>
            <a:ext cx="8561387" cy="5762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Доходы бюджета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0" y="1268760"/>
            <a:ext cx="3440832" cy="51152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Налоговые доходы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доходы физических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лиц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Земельный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Единый сельскохозяйственный налог</a:t>
            </a: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Налог на имущество</a:t>
            </a: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848" y="1412774"/>
            <a:ext cx="3384376" cy="4339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Неналоговые доходы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акцизов на автомобильный и прямогонный бензин, дизельное топливо, моторные масла для дизельных и (или) карбюраторных (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инжекторных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двигателей Доходы от оказания платных услуг получателями средств бюджетов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Государственная пошлина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Доходы от продажи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5248" y="1700808"/>
            <a:ext cx="2520280" cy="3970318"/>
          </a:xfrm>
          <a:prstGeom prst="rect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Безвозмездные поступления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Дотации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Субсидии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Субвенции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Иные межбюджетные трансферты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Прочие безвозмездные поступления от юридических и 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472" y="0"/>
            <a:ext cx="9577064" cy="980728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052736"/>
            <a:ext cx="7715304" cy="288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lnSpc>
                <a:spcPct val="90000"/>
              </a:lnSpc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756150" y="1412875"/>
            <a:ext cx="357188" cy="200025"/>
          </a:xfrm>
          <a:prstGeom prst="downArrow">
            <a:avLst>
              <a:gd name="adj1" fmla="val 44047"/>
              <a:gd name="adj2" fmla="val 50000"/>
            </a:avLst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95250" y="1439863"/>
            <a:ext cx="500063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275763" y="1419225"/>
            <a:ext cx="498475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313" y="1563687"/>
            <a:ext cx="2485479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/>
              <a:t>софинансирования</a:t>
            </a:r>
            <a:r>
              <a:rPr lang="ru-RU" sz="12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81192" y="1613367"/>
            <a:ext cx="237626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24809" y="1613367"/>
            <a:ext cx="324035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415925" y="3789363"/>
            <a:ext cx="9180513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Межбюджетные трансферты  в местный бюджет в 2016-2018г.г.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15913" y="4291013"/>
          <a:ext cx="9317037" cy="2127494"/>
        </p:xfrm>
        <a:graphic>
          <a:graphicData uri="http://schemas.openxmlformats.org/drawingml/2006/table">
            <a:tbl>
              <a:tblPr/>
              <a:tblGrid>
                <a:gridCol w="3784135"/>
                <a:gridCol w="1784969"/>
                <a:gridCol w="1927766"/>
                <a:gridCol w="1820167"/>
              </a:tblGrid>
              <a:tr h="2229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2019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9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ВСЕГО, из них: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821,9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Дотации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2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Субвенции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82,6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8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Иные межбюджетные трансферты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565,2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694,0</a:t>
                      </a:r>
                    </a:p>
                  </a:txBody>
                  <a:tcPr marL="9525" marR="9525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20750" y="31750"/>
            <a:ext cx="7874000" cy="7334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Структура доходов бюджета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596074" y="1142984"/>
          <a:ext cx="307183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3595678" y="1214422"/>
          <a:ext cx="314327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80968" y="1214422"/>
          <a:ext cx="314327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94700" cy="620713"/>
          </a:xfr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Налоговые  доходы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620713"/>
          <a:ext cx="9906001" cy="5362402"/>
        </p:xfrm>
        <a:graphic>
          <a:graphicData uri="http://schemas.openxmlformats.org/drawingml/2006/table">
            <a:tbl>
              <a:tblPr/>
              <a:tblGrid>
                <a:gridCol w="3621037"/>
                <a:gridCol w="1303574"/>
                <a:gridCol w="866786"/>
                <a:gridCol w="1478655"/>
                <a:gridCol w="812121"/>
                <a:gridCol w="970360"/>
                <a:gridCol w="853468"/>
              </a:tblGrid>
              <a:tr h="7925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018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4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ДОХОДЫ, из них:</a:t>
                      </a:r>
                    </a:p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2031,8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1839,4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100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42,0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2,28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Земельный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1678,0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1593,0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86,6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 на имущество физических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лиц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86,0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4,68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4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Единый сельскохозяйственный налог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118,4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6,44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Государственная пошлина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0</a:t>
                      </a: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0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105" marR="105" marT="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Arial" charset="0"/>
              </a:rPr>
              <a:t>Объем доходов местного бюджета в расчете на 1 жителя</a:t>
            </a:r>
            <a:endParaRPr lang="ru-RU" sz="3200" b="1" smtClean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8000" y="2492375"/>
          <a:ext cx="8890000" cy="247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155"/>
                <a:gridCol w="1890395"/>
                <a:gridCol w="1710055"/>
                <a:gridCol w="1890395"/>
              </a:tblGrid>
              <a:tr h="825831">
                <a:tc>
                  <a:txBody>
                    <a:bodyPr/>
                    <a:lstStyle/>
                    <a:p>
                      <a:pPr marL="457200"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2017 год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2018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2019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4590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Объем доходов местного бюджета на 1 жителя (рубли)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2279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2911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3183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1"/>
            <a:ext cx="8784976" cy="1268759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Расходы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бюджета Лесновского муниципального образования 2017-2019гг.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 отраслям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5" y="1412875"/>
          <a:ext cx="9705527" cy="5192104"/>
        </p:xfrm>
        <a:graphic>
          <a:graphicData uri="http://schemas.openxmlformats.org/drawingml/2006/table">
            <a:tbl>
              <a:tblPr/>
              <a:tblGrid>
                <a:gridCol w="3935604"/>
                <a:gridCol w="1128812"/>
                <a:gridCol w="943594"/>
                <a:gridCol w="1127866"/>
                <a:gridCol w="781025"/>
                <a:gridCol w="1021624"/>
                <a:gridCol w="767002"/>
              </a:tblGrid>
              <a:tr h="1822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(тыс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руб.)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 год          (тыс.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вес   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(тыс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руб.)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 (тыс.  руб.)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Удельн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вес     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Общегосударственные вопросы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70,7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1824,3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1691,6</a:t>
                      </a: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оборона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9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безопасность  и     правоохранительная деятельность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Национальная экономика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Жилищно-коммунальное хозяйство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8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спорт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2550" y="-171450"/>
            <a:ext cx="7442200" cy="92233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Источники финансирования расходов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5113" y="773113"/>
          <a:ext cx="9361486" cy="49026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51040"/>
                <a:gridCol w="1116390"/>
                <a:gridCol w="1459400"/>
                <a:gridCol w="780124"/>
                <a:gridCol w="1170186"/>
                <a:gridCol w="1404223"/>
                <a:gridCol w="780123"/>
              </a:tblGrid>
              <a:tr h="3375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Расходное полномочие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2016 </a:t>
                      </a:r>
                      <a:r>
                        <a:rPr lang="ru-RU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год</a:t>
                      </a: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2017 – 2018</a:t>
                      </a:r>
                      <a:r>
                        <a:rPr lang="ru-RU" sz="1000" b="1" u="none" strike="noStrike" kern="1200" baseline="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годы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Уровень бюджета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Уровень бюджета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федеральный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местный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федеральный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областной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местный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91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Общегосударственные </a:t>
                      </a:r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вопросы</a:t>
                      </a: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7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оборона</a:t>
                      </a:r>
                      <a:endParaRPr lang="en-US" sz="10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246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Национальная </a:t>
                      </a:r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экономика</a:t>
                      </a: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 √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451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Жилищно-коммунальное </a:t>
                      </a:r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хозяйство</a:t>
                      </a:r>
                      <a:endParaRPr lang="en-US" sz="1000" b="1" u="none" strike="noStrike" dirty="0" smtClean="0"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Социальная </a:t>
                      </a:r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политика</a:t>
                      </a: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  <a:tr h="3574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ahoma" pitchFamily="34" charset="0"/>
                          <a:cs typeface="Tahoma" pitchFamily="34" charset="0"/>
                        </a:rPr>
                        <a:t>Физическая культура и </a:t>
                      </a:r>
                      <a:r>
                        <a:rPr lang="ru-RU" sz="1000" b="1" u="none" strike="noStrike" dirty="0" smtClean="0">
                          <a:effectLst/>
                          <a:latin typeface="Tahoma" pitchFamily="34" charset="0"/>
                          <a:cs typeface="Tahoma" pitchFamily="34" charset="0"/>
                        </a:rPr>
                        <a:t>спорт</a:t>
                      </a:r>
                    </a:p>
                    <a:p>
                      <a:pPr algn="l" fontAlgn="ctr"/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8004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√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626" marR="7626" marT="7037" marB="0" anchor="ctr"/>
                </a:tc>
              </a:tr>
            </a:tbl>
          </a:graphicData>
        </a:graphic>
      </p:graphicFrame>
      <p:sp>
        <p:nvSpPr>
          <p:cNvPr id="20563" name="Прямоугольник 1"/>
          <p:cNvSpPr>
            <a:spLocks noChangeArrowheads="1"/>
          </p:cNvSpPr>
          <p:nvPr/>
        </p:nvSpPr>
        <p:spPr bwMode="auto">
          <a:xfrm>
            <a:off x="265113" y="64881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3050" y="1439863"/>
            <a:ext cx="9359900" cy="409575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Администрация  Лесновского муниципального образования  Балашовского муниципального района, расположенным по адресу: 4123333, Саратовская область,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>
                <a:latin typeface="Tahoma" pitchFamily="34" charset="0"/>
                <a:cs typeface="Tahoma" pitchFamily="34" charset="0"/>
              </a:rPr>
              <a:t> район, село Лесное, улица Ленина, д. 4</a:t>
            </a: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7-35-72, факс 8(84545) 7-35-72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cs typeface="Tahoma" pitchFamily="34" charset="0"/>
              </a:rPr>
              <a:t> Semikinva57@mail.ru</a:t>
            </a:r>
            <a:endParaRPr lang="en-US" u="sng" dirty="0"/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Совета Лесновского муниципального образования Балашовского муниципального района «О  бюджете Лесновского муниципального образования Балашовского муниципального района Саратовской области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2019 </a:t>
            </a:r>
            <a:r>
              <a:rPr lang="ru-RU" dirty="0">
                <a:latin typeface="Tahoma" pitchFamily="34" charset="0"/>
                <a:cs typeface="Tahoma" pitchFamily="34" charset="0"/>
              </a:rPr>
              <a:t>год».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Уважаемые жители!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smtClean="0"/>
              <a:t>«Бюджет для граждан» познакомит вас с основными положениями бюджета Лесновского муниципального образования Балашовского муниципального района  Саратовской области на 2019 год.</a:t>
            </a:r>
          </a:p>
          <a:p>
            <a:pPr algn="just" eaLnBrk="1" hangingPunct="1"/>
            <a:endParaRPr lang="ru-RU" sz="2400" dirty="0" smtClean="0"/>
          </a:p>
          <a:p>
            <a:pPr algn="just" eaLnBrk="1" hangingPunct="1"/>
            <a:r>
              <a:rPr 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72" y="980728"/>
            <a:ext cx="9505056" cy="5940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Публичные слушания по бюджету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год, назначенные  решением Совета Лесновского муниципального образования 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02</a:t>
            </a:r>
            <a:r>
              <a:rPr lang="ru-RU" sz="2000" b="1" dirty="0" smtClean="0">
                <a:solidFill>
                  <a:schemeClr val="accent1"/>
                </a:solidFill>
              </a:rPr>
              <a:t>.11.2018г</a:t>
            </a:r>
            <a:r>
              <a:rPr lang="ru-RU" sz="2000" b="1" dirty="0">
                <a:solidFill>
                  <a:schemeClr val="accent1"/>
                </a:solidFill>
              </a:rPr>
              <a:t>. № </a:t>
            </a:r>
            <a:r>
              <a:rPr lang="ru-RU" sz="2000" b="1" dirty="0" smtClean="0">
                <a:solidFill>
                  <a:schemeClr val="accent1"/>
                </a:solidFill>
              </a:rPr>
              <a:t>110/13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 проекте бюджета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и назначении публичных слушаний по вопросу: «О проекте бюджета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состоялись </a:t>
            </a:r>
            <a:r>
              <a:rPr lang="ru-RU" sz="2000" b="1" dirty="0" smtClean="0">
                <a:solidFill>
                  <a:schemeClr val="accent1"/>
                </a:solidFill>
              </a:rPr>
              <a:t>28 </a:t>
            </a:r>
            <a:r>
              <a:rPr lang="ru-RU" sz="2000" b="1" dirty="0">
                <a:solidFill>
                  <a:schemeClr val="accent1"/>
                </a:solidFill>
              </a:rPr>
              <a:t>ноября </a:t>
            </a:r>
            <a:r>
              <a:rPr lang="ru-RU" sz="2000" b="1" dirty="0" smtClean="0">
                <a:solidFill>
                  <a:schemeClr val="accent1"/>
                </a:solidFill>
              </a:rPr>
              <a:t>2018 </a:t>
            </a:r>
            <a:r>
              <a:rPr lang="ru-RU" sz="2000" b="1" dirty="0">
                <a:solidFill>
                  <a:schemeClr val="accent1"/>
                </a:solidFill>
              </a:rPr>
              <a:t>года в 12 часов</a:t>
            </a:r>
            <a:r>
              <a:rPr lang="ru-RU" sz="2000" b="1" dirty="0">
                <a:solidFill>
                  <a:srgbClr val="FF0066"/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 адресу: Саратовская область, 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Балашовский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 район,  с.  Лесное, ул. Ленина, д. 6.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 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района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утвержден решением Совета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  <a:cs typeface="Calibri" pitchFamily="34" charset="0"/>
              </a:rPr>
              <a:t>Лесновского муниципального образования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Балашовского муниципального  района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125/16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19.12.2018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после соблюдения всех процедур по рассмотрению и принятию бюджета.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 решением Совета Лесновского 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125/16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19.12.2018г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«О бюджете Лесновского муниципального образования Балашовского 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а так же с последующими внесенными изменениями в данное решение, можно ознакомиться на официальном сайте </a:t>
            </a:r>
            <a:r>
              <a:rPr lang="ru-RU" sz="2000" b="1" u="sng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http://baladmin.ru/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(на исполнение вопросов местного значения,)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1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4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Какие бывают бюджеты ?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defRPr/>
            </a:pPr>
            <a:r>
              <a:rPr 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1857375" y="1571625"/>
            <a:ext cx="2595563" cy="369888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816600" y="1643063"/>
            <a:ext cx="2922588" cy="369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организаций</a:t>
            </a:r>
          </a:p>
        </p:txBody>
      </p:sp>
      <p:pic>
        <p:nvPicPr>
          <p:cNvPr id="4" name="Picture 4" descr="http://im2-tub-ru.yandex.net/i?id=33932168-7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100" y="2000250"/>
            <a:ext cx="23447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bg1"/>
                </a:solidFill>
              </a:rPr>
              <a:t>(местные бюджеты)</a:t>
            </a:r>
          </a:p>
        </p:txBody>
      </p:sp>
      <p:pic>
        <p:nvPicPr>
          <p:cNvPr id="9240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5525" y="2071688"/>
            <a:ext cx="23129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488" y="188641"/>
            <a:ext cx="8928992" cy="1152128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Бюджетный процесс – ежегодное формирование и исполнение бюджета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8" y="1557338"/>
            <a:ext cx="9648825" cy="5300662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just"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     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Составление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До начала составления проекта бюджета администрацией Лесновского муниципального образования принимается нормативно-правовой акт, в котором определяются ответственные исполнители, порядок и сроки работы над документами и материалами, необходимыми для составления проекта местного бюджета. Составленный проект бюджета администрация Лесновского МО представляет на рассмотрение в Совет Лесновского  муниципального образования в срок до 15 ноября текущего года.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Рассмотрение проекта бюджета</a:t>
            </a:r>
            <a:r>
              <a:rPr lang="ru-RU" sz="1900" dirty="0" smtClean="0">
                <a:solidFill>
                  <a:schemeClr val="bg1"/>
                </a:solidFill>
              </a:rPr>
              <a:t>: Проект местного бюджета рассматривается на публичных слушаниях, депутатами на заседаниях  комиссий.</a:t>
            </a:r>
          </a:p>
          <a:p>
            <a:pPr marR="0" algn="just">
              <a:defRPr/>
            </a:pPr>
            <a:r>
              <a:rPr lang="ru-RU" sz="1900" b="1" dirty="0" smtClean="0">
                <a:solidFill>
                  <a:schemeClr val="bg1"/>
                </a:solidFill>
              </a:rPr>
              <a:t>Утверждение бюджета</a:t>
            </a:r>
            <a:r>
              <a:rPr lang="ru-RU" sz="1900" dirty="0" smtClean="0">
                <a:solidFill>
                  <a:schemeClr val="bg1"/>
                </a:solidFill>
              </a:rPr>
              <a:t>: Решение о местном бюджете на очередной финансовый год утверждается Советом Лесновского муниципального образования </a:t>
            </a:r>
            <a:r>
              <a:rPr lang="ru-RU" sz="1900" dirty="0" err="1" smtClean="0">
                <a:solidFill>
                  <a:schemeClr val="bg1"/>
                </a:solidFill>
              </a:rPr>
              <a:t>Балашовского</a:t>
            </a:r>
            <a:r>
              <a:rPr lang="ru-RU" sz="1900" dirty="0" smtClean="0">
                <a:solidFill>
                  <a:schemeClr val="bg1"/>
                </a:solidFill>
              </a:rPr>
              <a:t> муниципального района.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0" y="116633"/>
            <a:ext cx="8420072" cy="883476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Гражданин, его участие в бюджетном процессе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R="0" algn="ctr"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69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0" y="2643188"/>
            <a:ext cx="2506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415925" y="4857750"/>
            <a:ext cx="9037638" cy="9239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(ЖКХ, культура, социальная политика,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6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2413" y="5857875"/>
            <a:ext cx="1800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5438" y="5857875"/>
            <a:ext cx="1635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825" y="5857875"/>
            <a:ext cx="18923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0925" y="5857875"/>
            <a:ext cx="1695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73050" y="0"/>
            <a:ext cx="9359900" cy="908050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1" smtClean="0"/>
              <a:t>Основные задачи и приоритетные направления бюджетной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8" y="981075"/>
            <a:ext cx="9648825" cy="576103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ru-RU" sz="1800" dirty="0" smtClean="0"/>
              <a:t>     Основные задачи и приоритетные направления бюджетной политики Лесновского            муниципального образования </a:t>
            </a:r>
            <a:r>
              <a:rPr lang="ru-RU" sz="1800" dirty="0" err="1" smtClean="0"/>
              <a:t>Балашовского</a:t>
            </a:r>
            <a:r>
              <a:rPr lang="ru-RU" sz="1800" dirty="0" smtClean="0"/>
              <a:t> муниципального района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исполнения социальных обязательств;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Проведение </a:t>
            </a:r>
            <a:r>
              <a:rPr lang="ru-RU" sz="1800" dirty="0"/>
              <a:t>сплошной инвентаризации принятых бюджетных обязательств и муниципальных программ с целью их оптимизации и переноса сроков и расходов на более поздний </a:t>
            </a:r>
            <a:r>
              <a:rPr lang="ru-RU" sz="1800" dirty="0" smtClean="0"/>
              <a:t>период</a:t>
            </a:r>
            <a:r>
              <a:rPr lang="ru-RU" sz="1800" dirty="0"/>
              <a:t>;</a:t>
            </a:r>
            <a:endParaRPr lang="ru-RU" sz="1800" dirty="0" smtClean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обеспечения путем увеличения собственного доходного потенциала;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Активизация </a:t>
            </a:r>
            <a:r>
              <a:rPr lang="ru-RU" sz="1800" dirty="0"/>
              <a:t>участия администрации </a:t>
            </a:r>
            <a:r>
              <a:rPr lang="ru-RU" sz="1800" dirty="0" smtClean="0"/>
              <a:t>в </a:t>
            </a:r>
            <a:r>
              <a:rPr lang="ru-RU" sz="1800" dirty="0"/>
              <a:t>федеральных и региональных программах </a:t>
            </a:r>
            <a:r>
              <a:rPr lang="ru-RU" sz="1800" dirty="0" err="1"/>
              <a:t>софинансирования</a:t>
            </a:r>
            <a:r>
              <a:rPr lang="ru-RU" sz="1800" dirty="0"/>
              <a:t> расходов местных бюджетов из бюджетов других уровней;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кардинального повышения качества предоставления гражданам муниципальных услуг, модернизации сети оказания муниципальных </a:t>
            </a:r>
            <a:r>
              <a:rPr lang="ru-RU" sz="1800" dirty="0" smtClean="0"/>
              <a:t>услуг;</a:t>
            </a:r>
            <a:endParaRPr lang="ru-RU" sz="1800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/>
              <a:t>С</a:t>
            </a:r>
            <a:r>
              <a:rPr lang="ru-RU" sz="1800" dirty="0" smtClean="0"/>
              <a:t>овершенствование </a:t>
            </a:r>
            <a:r>
              <a:rPr lang="ru-RU" sz="1800" dirty="0"/>
              <a:t>механизмов муниципальных закупок за счет применения современных процедур размещения заказов;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800" dirty="0" smtClean="0"/>
              <a:t>Обеспечение </a:t>
            </a:r>
            <a:r>
              <a:rPr lang="ru-RU" sz="1800" dirty="0"/>
              <a:t>сбалансированности расходных полномочий и ресурсов для их </a:t>
            </a:r>
            <a:r>
              <a:rPr lang="ru-RU" sz="1800" dirty="0" smtClean="0"/>
              <a:t>обеспечения.</a:t>
            </a:r>
            <a:endParaRPr lang="ru-RU" sz="18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1800" b="1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512" y="1"/>
            <a:ext cx="8812060" cy="980727"/>
          </a:xfrm>
          <a:solidFill>
            <a:schemeClr val="tx1">
              <a:lumMod val="95000"/>
            </a:schemeClr>
          </a:solidFill>
          <a:extLst>
            <a:ext uri="{91240B29-F687-4F45-9708-019B960494DF}"/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Основные параметры бюджета Лесновского муниципального образования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8588" y="1052513"/>
          <a:ext cx="9777412" cy="4740029"/>
        </p:xfrm>
        <a:graphic>
          <a:graphicData uri="http://schemas.openxmlformats.org/drawingml/2006/table">
            <a:tbl>
              <a:tblPr/>
              <a:tblGrid>
                <a:gridCol w="5456652"/>
                <a:gridCol w="1467427"/>
                <a:gridCol w="1434818"/>
                <a:gridCol w="1418515"/>
              </a:tblGrid>
              <a:tr h="3017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                                                                                                                                  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        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(тыс. рублей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5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Отчет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018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План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года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6401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доходов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из них: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2165,0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2707,6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384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налоговые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 неналоговые доходы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1739,0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2031,8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1839,4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495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 из других бюджетов  бюджетной системы РФ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675,8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821,9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0142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Общий объем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2165,0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2707,6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2661,3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99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Дефицит бюджета</a:t>
                      </a: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4" marR="9524" marT="9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юджет для граждан бюджет 2017 год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для граждан бюджет 2017 года1</Template>
  <TotalTime>316</TotalTime>
  <Words>1345</Words>
  <Application>Microsoft Office PowerPoint</Application>
  <PresentationFormat>Лист A4 (210x297 мм)</PresentationFormat>
  <Paragraphs>349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Бюджет для граждан бюджет 2017 года1</vt:lpstr>
      <vt:lpstr>         К решению Совета Лесновского муниципального образования Балашовского муниципального  района  № 125/16 от 19.12.2018г .  «О бюджете Лесновского муниципального образования Балашовского муниципального района Саратовской области на 2019 год»</vt:lpstr>
      <vt:lpstr>Уважаемые жители!</vt:lpstr>
      <vt:lpstr>Слайд 3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 Гражданин, его участие в бюджетном процессе</vt:lpstr>
      <vt:lpstr>Основные задачи и приоритетные направления бюджетной политики</vt:lpstr>
      <vt:lpstr>Основные параметры бюджета Лесновского муниципального образования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Слайд 12</vt:lpstr>
      <vt:lpstr>Налоговые  доходы</vt:lpstr>
      <vt:lpstr>Объем доходов местного бюджета в расчете на 1 жителя</vt:lpstr>
      <vt:lpstr>Расходы бюджета Лесновского муниципального образования 2017-2019гг. по отраслям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К решению Совета Лесновского муниципального образования Балашовского муниципального  района  № 57/17 от 21.12.2017г .  «О бюджете Лесновского муниципального образования Балашовского муниципального района Саратовской области на 2018 год»</dc:title>
  <dc:creator>User</dc:creator>
  <cp:lastModifiedBy>User</cp:lastModifiedBy>
  <cp:revision>34</cp:revision>
  <cp:lastPrinted>2015-12-29T09:06:56Z</cp:lastPrinted>
  <dcterms:created xsi:type="dcterms:W3CDTF">2018-01-11T11:57:34Z</dcterms:created>
  <dcterms:modified xsi:type="dcterms:W3CDTF">2019-02-14T06:54:47Z</dcterms:modified>
</cp:coreProperties>
</file>