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9"/>
  </p:notesMasterIdLst>
  <p:sldIdLst>
    <p:sldId id="314" r:id="rId2"/>
    <p:sldId id="324" r:id="rId3"/>
    <p:sldId id="348" r:id="rId4"/>
    <p:sldId id="323" r:id="rId5"/>
    <p:sldId id="322" r:id="rId6"/>
    <p:sldId id="321" r:id="rId7"/>
    <p:sldId id="320" r:id="rId8"/>
    <p:sldId id="372" r:id="rId9"/>
    <p:sldId id="370" r:id="rId10"/>
    <p:sldId id="373" r:id="rId11"/>
    <p:sldId id="335" r:id="rId12"/>
    <p:sldId id="375" r:id="rId13"/>
    <p:sldId id="342" r:id="rId14"/>
    <p:sldId id="349" r:id="rId15"/>
    <p:sldId id="340" r:id="rId16"/>
    <p:sldId id="376" r:id="rId17"/>
    <p:sldId id="385" r:id="rId18"/>
  </p:sldIdLst>
  <p:sldSz cx="9906000" cy="6858000" type="A4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CCFF"/>
    <a:srgbClr val="3731B1"/>
    <a:srgbClr val="FFCCCC"/>
    <a:srgbClr val="D99694"/>
    <a:srgbClr val="00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60" autoAdjust="0"/>
    <p:restoredTop sz="94087" autoAdjust="0"/>
  </p:normalViewPr>
  <p:slideViewPr>
    <p:cSldViewPr>
      <p:cViewPr>
        <p:scale>
          <a:sx n="66" d="100"/>
          <a:sy n="66" d="100"/>
        </p:scale>
        <p:origin x="-2040" y="-46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16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5;&#1088;&#1077;&#1079;&#1077;&#1085;&#1090;&#1072;&#1094;&#1080;&#1080;\&#1074;%20&#1087;&#1088;&#1086;&#1094;.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Office%20PowerPoint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Office%20PowerPoint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201</a:t>
            </a:r>
            <a:r>
              <a:rPr lang="ru-RU" dirty="0" smtClean="0"/>
              <a:t>9 г</a:t>
            </a:r>
            <a:endParaRPr lang="en-US" dirty="0"/>
          </a:p>
        </c:rich>
      </c:tx>
      <c:layout/>
    </c:title>
    <c:plotArea>
      <c:layout/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69,1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30,9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Лист1!$A$4:$A$6</c:f>
              <c:strCache>
                <c:ptCount val="3"/>
                <c:pt idx="0">
                  <c:v>налоговые доходы</c:v>
                </c:pt>
                <c:pt idx="1">
                  <c:v>безвозмездные поступления </c:v>
                </c:pt>
                <c:pt idx="2">
                  <c:v>неналоговые доходы </c:v>
                </c:pt>
              </c:strCache>
            </c:strRef>
          </c:cat>
          <c:val>
            <c:numRef>
              <c:f>Лист1!$B$4:$B$6</c:f>
              <c:numCache>
                <c:formatCode>General</c:formatCode>
                <c:ptCount val="3"/>
                <c:pt idx="0">
                  <c:v>1619.1</c:v>
                </c:pt>
                <c:pt idx="1">
                  <c:v>675.8</c:v>
                </c:pt>
                <c:pt idx="2">
                  <c:v>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/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4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'[Диаграмма в Microsoft Office PowerPoint]Лист1'!$B$1</c:f>
              <c:strCache>
                <c:ptCount val="1"/>
                <c:pt idx="0">
                  <c:v>2018 г</c:v>
                </c:pt>
              </c:strCache>
            </c:strRef>
          </c:tx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Percent val="1"/>
            <c:showLeaderLines val="1"/>
          </c:dLbls>
          <c:cat>
            <c:strRef>
              <c:f>'[Диаграмма в Microsoft Office PowerPoint]Лист1'!$A$2:$A$4</c:f>
              <c:strCache>
                <c:ptCount val="3"/>
                <c:pt idx="0">
                  <c:v>налоговые доходы</c:v>
                </c:pt>
                <c:pt idx="1">
                  <c:v>безвозмездные поступления</c:v>
                </c:pt>
                <c:pt idx="2">
                  <c:v>неналоговые доходы</c:v>
                </c:pt>
              </c:strCache>
            </c:strRef>
          </c:cat>
          <c:val>
            <c:numRef>
              <c:f>'[Диаграмма в Microsoft Office PowerPoint]Лист1'!$B$2:$B$4</c:f>
              <c:numCache>
                <c:formatCode>General</c:formatCode>
                <c:ptCount val="3"/>
                <c:pt idx="0">
                  <c:v>71</c:v>
                </c:pt>
                <c:pt idx="1">
                  <c:v>29</c:v>
                </c:pt>
                <c:pt idx="2">
                  <c:v>0</c:v>
                </c:pt>
              </c:numCache>
            </c:numRef>
          </c:val>
        </c:ser>
        <c:firstSliceAng val="0"/>
      </c:pieChart>
    </c:plotArea>
    <c:legend>
      <c:legendPos val="t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г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80,3%</a:t>
                    </a:r>
                    <a:endParaRPr lang="en-US"/>
                  </a:p>
                </c:rich>
              </c:tx>
              <c:showVal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21,3%</a:t>
                    </a:r>
                    <a:endParaRPr lang="en-US"/>
                  </a:p>
                </c:rich>
              </c:tx>
              <c:showVal val="1"/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14,</a:t>
                    </a:r>
                    <a:r>
                      <a:rPr lang="ru-RU" smtClean="0"/>
                      <a:t>6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Val val="1"/>
              <c:showPercent val="1"/>
            </c:dLbl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Val val="1"/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безвозмездные поступления</c:v>
                </c:pt>
                <c:pt idx="2">
                  <c:v>неналоговые доходы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80.3</c:v>
                </c:pt>
                <c:pt idx="1">
                  <c:v>21.3</c:v>
                </c:pt>
                <c:pt idx="2">
                  <c:v>14.6</c:v>
                </c:pt>
              </c:numCache>
            </c:numRef>
          </c:val>
        </c:ser>
        <c:firstSliceAng val="0"/>
      </c:pieChart>
    </c:plotArea>
    <c:legend>
      <c:legendPos val="t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1DE39C9-9289-4B0F-9E32-D8FA295AB453}" type="datetimeFigureOut">
              <a:rPr lang="ru-RU"/>
              <a:pPr>
                <a:defRPr/>
              </a:pPr>
              <a:t>14.02.2019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8975" y="746125"/>
            <a:ext cx="5383213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F26CBA0-9D12-4062-B57B-03BAF73810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/>
            <a:ext uri="{91240B29-F687-4F45-9708-019B960494DF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82C7E9-E794-44D3-A6D4-A807E682E569}" type="slidenum">
              <a:rPr lang="ru-RU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77850" y="1371600"/>
            <a:ext cx="8505952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77850" y="3228536"/>
            <a:ext cx="8509254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305C4-802C-4D70-96C4-21131BE283C7}" type="datetimeFigureOut">
              <a:rPr lang="ru-RU"/>
              <a:pPr>
                <a:defRPr/>
              </a:pPr>
              <a:t>14.02.2019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9858B-B30C-42A2-AC51-D376120977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B6D40-9157-4B43-A28D-35897487BAE5}" type="datetimeFigureOut">
              <a:rPr lang="ru-RU"/>
              <a:pPr>
                <a:defRPr/>
              </a:pPr>
              <a:t>14.02.2019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73D29-6B5B-4BDF-9532-C49F1B5860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914401"/>
            <a:ext cx="222885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914401"/>
            <a:ext cx="652145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40D37-71CF-4545-951A-8B71F04ADF72}" type="datetimeFigureOut">
              <a:rPr lang="ru-RU"/>
              <a:pPr>
                <a:defRPr/>
              </a:pPr>
              <a:t>14.02.2019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808F7-D787-4A43-B744-31243EEE22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4D342-E0B6-4F9B-B29C-AAC6869C6952}" type="datetimeFigureOut">
              <a:rPr lang="ru-RU"/>
              <a:pPr>
                <a:defRPr/>
              </a:pPr>
              <a:t>14.02.2019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A562C-D762-4F13-9652-5692CB81AD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548" y="1316736"/>
            <a:ext cx="84201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4548" y="2704664"/>
            <a:ext cx="84201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4F0D1-0826-44B6-87FF-A9BE814BEBA4}" type="datetimeFigureOut">
              <a:rPr lang="ru-RU"/>
              <a:pPr>
                <a:defRPr/>
              </a:pPr>
              <a:t>14.02.2019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9F99B-D2AC-4F2B-8FC4-034088D03B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920085"/>
            <a:ext cx="437515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920085"/>
            <a:ext cx="437515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9B89F-E946-414A-8655-BDDC0CCD33C4}" type="datetimeFigureOut">
              <a:rPr lang="ru-RU"/>
              <a:pPr>
                <a:defRPr/>
              </a:pPr>
              <a:t>14.02.2019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4C10B-4985-4007-95E8-1A3CA788D8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855248"/>
            <a:ext cx="4376870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032111" y="1859758"/>
            <a:ext cx="4378590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95300" y="2514600"/>
            <a:ext cx="4376870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514600"/>
            <a:ext cx="4378590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9F231-64D4-4BC8-900D-1D3D786634E2}" type="datetimeFigureOut">
              <a:rPr lang="ru-RU"/>
              <a:pPr>
                <a:defRPr/>
              </a:pPr>
              <a:t>14.02.2019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232AF-9222-435E-AB28-F6021DDD7B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9795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9FECD-F6A0-4907-825D-A695E6EAFA2E}" type="datetimeFigureOut">
              <a:rPr lang="ru-RU"/>
              <a:pPr>
                <a:defRPr/>
              </a:pPr>
              <a:t>14.02.2019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79071-7379-42C0-BB20-B368D4B50E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32841-A892-40B1-A43C-D21CD10FF31E}" type="datetimeFigureOut">
              <a:rPr lang="ru-RU"/>
              <a:pPr>
                <a:defRPr/>
              </a:pPr>
              <a:t>14.02.2019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E6D50-42F1-4A94-8FC5-B38CFD1CBA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2950" y="514352"/>
            <a:ext cx="29718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42950" y="1676400"/>
            <a:ext cx="29718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872971" y="1676400"/>
            <a:ext cx="5537729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22B23-2DEF-4CB4-8DAD-0B3BA253F7F7}" type="datetimeFigureOut">
              <a:rPr lang="ru-RU"/>
              <a:pPr>
                <a:defRPr/>
              </a:pPr>
              <a:t>14.02.2019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80BD0-3ED7-4738-A420-93F8131FBC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429000" y="1108075"/>
            <a:ext cx="569595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670925" y="5359400"/>
            <a:ext cx="1682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11113" y="5816600"/>
            <a:ext cx="9928226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746625" y="6219825"/>
            <a:ext cx="5159375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0400" y="1176997"/>
            <a:ext cx="2397252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0400" y="2828785"/>
            <a:ext cx="239395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776276" y="1199517"/>
            <a:ext cx="500253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9B7E2-B37E-40AC-B17A-EBF27168554E}" type="datetimeFigureOut">
              <a:rPr lang="ru-RU"/>
              <a:pPr>
                <a:defRPr/>
              </a:pPr>
              <a:t>14.02.2019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50300" y="6356350"/>
            <a:ext cx="660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73084-DEEF-4F82-A6AA-506F0CC54D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1113" y="-7938"/>
            <a:ext cx="9928226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746625" y="-6350"/>
            <a:ext cx="5159375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95300" y="704850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95300" y="1935163"/>
            <a:ext cx="89154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F6C7DAC-75CA-4D22-900D-81B6D567EA15}" type="datetimeFigureOut">
              <a:rPr lang="ru-RU"/>
              <a:pPr>
                <a:defRPr/>
              </a:pPr>
              <a:t>14.02.2019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889250" y="6356350"/>
            <a:ext cx="36322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585200" y="6356350"/>
            <a:ext cx="8255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684CA6-9B05-4EE4-BAF8-13F55C6316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20638" y="203200"/>
            <a:ext cx="9945688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7" r:id="rId1"/>
    <p:sldLayoutId id="2147484029" r:id="rId2"/>
    <p:sldLayoutId id="2147484038" r:id="rId3"/>
    <p:sldLayoutId id="2147484030" r:id="rId4"/>
    <p:sldLayoutId id="2147484031" r:id="rId5"/>
    <p:sldLayoutId id="2147484032" r:id="rId6"/>
    <p:sldLayoutId id="2147484033" r:id="rId7"/>
    <p:sldLayoutId id="2147484034" r:id="rId8"/>
    <p:sldLayoutId id="2147484039" r:id="rId9"/>
    <p:sldLayoutId id="2147484035" r:id="rId10"/>
    <p:sldLayoutId id="2147484036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1" fontAlgn="base" hangingPunct="1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1" fontAlgn="base" hangingPunct="1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baladmin.ru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sakha.gov.ru/special/sites/default/files/story/img/2013_10/57/%20%D0%B1%D1%8E%D0%B4%D0%B6%D0%B5%D1%82%D0%B0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source=wiz&amp;img_url=http://static8.depositphotos.com/1403931/898/i/950/depositphotos_8980106-Budget-holidays.jpg&amp;p=2&amp;text=%D0%B1%D1%8E%D0%B4%D0%B6%D0%B5%D1%82%20%D0%BA%D0%B0%D1%80%D1%82%D0%B8%D0%BD%D0%BA%D0%B8&amp;noreask=1&amp;pos=68&amp;lr=24&amp;rpt=simage&amp;nojs=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6.jpeg"/><Relationship Id="rId7" Type="http://schemas.openxmlformats.org/officeDocument/2006/relationships/image" Target="../media/image9.jpeg"/><Relationship Id="rId2" Type="http://schemas.openxmlformats.org/officeDocument/2006/relationships/hyperlink" Target="http://images.yandex.ru/yandsearch?source=wiz&amp;text=%D0%B1%D1%8E%D0%B4%D0%B6%D0%B5%D1%82%20%D0%BA%D0%B0%D1%80%D1%82%D0%B8%D0%BD%D0%BA%D0%B8&amp;noreask=1&amp;img_url=http://www.novostimira.com.ua/images/news/1368695774_719.jpg&amp;pos=22&amp;rpt=simage&amp;lr=24&amp;nojs=1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hyperlink" Target="http://www.proshkolu.ru/user/lavr63-66/file/529707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25098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12640" y="764704"/>
            <a:ext cx="7704856" cy="2088232"/>
          </a:xfrm>
          <a:extLst>
            <a:ext uri="{909E8E84-426E-40DD-AFC4-6F175D3DCCD1}"/>
            <a:ext uri="{91240B29-F687-4F45-9708-019B960494DF}"/>
          </a:extLst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>К решению Совета Лесновского муниципального образования</a:t>
            </a:r>
            <a:b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>Балашовского муниципального  района </a:t>
            </a:r>
            <a:b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</a:b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№ 125/16 от 19.12.2018г . </a:t>
            </a: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> «О бюджете Лесновского муниципального образования Балашовского муниципального района Саратовской области на 2019 год»</a:t>
            </a:r>
            <a:endParaRPr lang="ru-RU" sz="2400" dirty="0">
              <a:solidFill>
                <a:srgbClr val="002060"/>
              </a:solidFill>
              <a:latin typeface="Bookman Old Style" pitchFamily="18" charset="0"/>
              <a:cs typeface="Calibri" pitchFamily="34" charset="0"/>
            </a:endParaRPr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1497013" y="2924175"/>
            <a:ext cx="7056437" cy="375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6600" b="1" dirty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sz="6600" b="1" dirty="0">
                <a:solidFill>
                  <a:srgbClr val="002060"/>
                </a:solidFill>
                <a:latin typeface="Bookman Old Style" pitchFamily="18" charset="0"/>
              </a:rPr>
              <a:t>Бюджет для граждан</a:t>
            </a:r>
          </a:p>
          <a:p>
            <a:pPr algn="ctr"/>
            <a:endParaRPr lang="ru-RU" sz="4000" b="1" dirty="0">
              <a:solidFill>
                <a:srgbClr val="002060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9313" y="188913"/>
            <a:ext cx="8561387" cy="576262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>
              <a:defRPr/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Доходы бюджета</a:t>
            </a:r>
            <a:endParaRPr lang="ru-RU" dirty="0"/>
          </a:p>
        </p:txBody>
      </p:sp>
      <p:sp>
        <p:nvSpPr>
          <p:cNvPr id="4" name="Объект 3"/>
          <p:cNvSpPr txBox="1">
            <a:spLocks noGrp="1"/>
          </p:cNvSpPr>
          <p:nvPr>
            <p:ph idx="1"/>
          </p:nvPr>
        </p:nvSpPr>
        <p:spPr>
          <a:xfrm>
            <a:off x="0" y="1268760"/>
            <a:ext cx="3440832" cy="5115246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spAutoFit/>
          </a:bodyPr>
          <a:lstStyle/>
          <a:p>
            <a:pPr marL="0" indent="0" algn="ctr">
              <a:buFont typeface="Wingdings 2" pitchFamily="18" charset="2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Налоговые доходы</a:t>
            </a:r>
          </a:p>
          <a:p>
            <a:pPr algn="ctr">
              <a:defRPr/>
            </a:pPr>
            <a:endParaRPr lang="ru-RU" sz="9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>
              <a:defRPr/>
            </a:pPr>
            <a:r>
              <a:rPr lang="ru-RU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Налог 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доходы физических </a:t>
            </a:r>
            <a:r>
              <a:rPr lang="ru-RU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лиц</a:t>
            </a:r>
          </a:p>
          <a:p>
            <a:pPr>
              <a:defRPr/>
            </a:pPr>
            <a:endParaRPr lang="ru-RU" sz="18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>
              <a:defRPr/>
            </a:pPr>
            <a:r>
              <a:rPr lang="ru-RU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Земельный налог</a:t>
            </a:r>
          </a:p>
          <a:p>
            <a:pPr>
              <a:defRPr/>
            </a:pPr>
            <a:endParaRPr lang="ru-RU" sz="18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>
              <a:defRPr/>
            </a:pPr>
            <a:r>
              <a:rPr lang="ru-RU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Единый сельскохозяйственный налог</a:t>
            </a:r>
          </a:p>
          <a:p>
            <a:pPr>
              <a:defRPr/>
            </a:pPr>
            <a:endParaRPr lang="ru-RU" sz="18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>
              <a:defRPr/>
            </a:pPr>
            <a:r>
              <a:rPr lang="ru-RU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Налог на имущество</a:t>
            </a:r>
          </a:p>
          <a:p>
            <a:pPr>
              <a:defRPr/>
            </a:pPr>
            <a:endParaRPr lang="ru-RU" sz="1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>
              <a:defRPr/>
            </a:pPr>
            <a:endParaRPr lang="ru-RU" sz="1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>
              <a:defRPr/>
            </a:pPr>
            <a:endParaRPr lang="ru-RU" sz="1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>
              <a:defRPr/>
            </a:pPr>
            <a:endParaRPr lang="ru-RU" sz="18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84848" y="1412774"/>
            <a:ext cx="3384376" cy="43396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Неналоговые доходы</a:t>
            </a:r>
          </a:p>
          <a:p>
            <a:pPr algn="ctr"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Доходы от акцизов на автомобильный и прямогонный бензин, дизельное топливо, моторные масла для дизельных и (или) карбюраторных (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инжекторных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) двигателей Доходы от оказания платных услуг получателями средств бюджетов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ru-RU" sz="16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Государственная пошлина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ru-RU" sz="16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Доходы от продажи земельных участков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ru-RU" sz="16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85248" y="1700808"/>
            <a:ext cx="2520280" cy="3970318"/>
          </a:xfrm>
          <a:prstGeom prst="rect">
            <a:avLst/>
          </a:prstGeom>
          <a:solidFill>
            <a:schemeClr val="accent3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Безвозмездные поступления</a:t>
            </a:r>
          </a:p>
          <a:p>
            <a:pPr algn="ctr">
              <a:defRPr/>
            </a:pPr>
            <a:endParaRPr lang="ru-RU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Дотации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Субсидии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Субвенции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Иные межбюджетные трансферты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Прочие безвозмездные поступления от юридических и физических лиц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0472" y="0"/>
            <a:ext cx="9577064" cy="980728"/>
          </a:xfrm>
          <a:solidFill>
            <a:schemeClr val="tx1">
              <a:lumMod val="95000"/>
            </a:schemeClr>
          </a:solidFill>
          <a:extLst>
            <a:ext uri="{91240B29-F687-4F45-9708-019B960494DF}"/>
          </a:extLst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bg1"/>
                </a:solidFill>
              </a:rPr>
              <a:t>Межбюджетные трансферты (безвозмездные поступления) – это средства одного бюджета бюджетной системы РФ, перечисляемые другому бюджету бюджетной системы РФ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52538" y="1052736"/>
            <a:ext cx="7715304" cy="28803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marR="0" algn="ctr" eaLnBrk="1" hangingPunct="1">
              <a:lnSpc>
                <a:spcPct val="90000"/>
              </a:lnSpc>
              <a:defRPr/>
            </a:pPr>
            <a:r>
              <a:rPr lang="ru-RU" sz="1800" b="1" dirty="0" smtClean="0">
                <a:solidFill>
                  <a:schemeClr val="bg1"/>
                </a:solidFill>
              </a:rPr>
              <a:t>Формы межбюджетных трансфертов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4756150" y="1412875"/>
            <a:ext cx="357188" cy="200025"/>
          </a:xfrm>
          <a:prstGeom prst="downArrow">
            <a:avLst>
              <a:gd name="adj1" fmla="val 44047"/>
              <a:gd name="adj2" fmla="val 50000"/>
            </a:avLst>
          </a:prstGeom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Стрелка углом 7"/>
          <p:cNvSpPr/>
          <p:nvPr/>
        </p:nvSpPr>
        <p:spPr>
          <a:xfrm flipV="1">
            <a:off x="95250" y="1439863"/>
            <a:ext cx="500063" cy="1143000"/>
          </a:xfrm>
          <a:prstGeom prst="bentArrow">
            <a:avLst>
              <a:gd name="adj1" fmla="val 25000"/>
              <a:gd name="adj2" fmla="val 27030"/>
              <a:gd name="adj3" fmla="val 25000"/>
              <a:gd name="adj4" fmla="val 64730"/>
            </a:avLst>
          </a:prstGeom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Стрелка углом 9"/>
          <p:cNvSpPr/>
          <p:nvPr/>
        </p:nvSpPr>
        <p:spPr>
          <a:xfrm flipH="1" flipV="1">
            <a:off x="9275763" y="1419225"/>
            <a:ext cx="498475" cy="1357313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75000"/>
            </a:avLst>
          </a:prstGeom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5313" y="1563687"/>
            <a:ext cx="2485479" cy="212365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/>
              <a:t>Субсидии – бюджетные средства, предоставляемые бюджету другого уровня бюджетной системы РФ , в целях </a:t>
            </a:r>
            <a:r>
              <a:rPr lang="ru-RU" sz="1200" b="1" dirty="0" err="1"/>
              <a:t>софинансирования</a:t>
            </a:r>
            <a:r>
              <a:rPr lang="ru-RU" sz="1200" b="1" dirty="0"/>
              <a:t> расходных  обязательств, возникающих  при выполнении полномочий  органов местного самоуправления по вопросам местного значения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81192" y="1613367"/>
            <a:ext cx="2376264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/>
              <a:t>Дотации – межбюджетные трансферты, предоставляемые на безвозмездной и безвозвратной основе без установления направлений и (или) условий их использования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24809" y="1613367"/>
            <a:ext cx="3240359" cy="193899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/>
              <a:t>Субвенции – бюджетные средства, предоставляемые бюджету другого уровня бюджетной системы РФ на безвозмездной и безвозвратной основах на осуществление определенных целевых расходов, возникающих при выполнении полномочий РФ, переданных для осуществления органам государственной власти другого уровня бюджетной системы РФ </a:t>
            </a:r>
          </a:p>
        </p:txBody>
      </p:sp>
      <p:sp>
        <p:nvSpPr>
          <p:cNvPr id="16403" name="TextBox 14"/>
          <p:cNvSpPr txBox="1">
            <a:spLocks noChangeArrowheads="1"/>
          </p:cNvSpPr>
          <p:nvPr/>
        </p:nvSpPr>
        <p:spPr bwMode="auto">
          <a:xfrm>
            <a:off x="415925" y="3789363"/>
            <a:ext cx="9180513" cy="369887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dirty="0" smtClean="0">
                <a:solidFill>
                  <a:schemeClr val="bg1"/>
                </a:solidFill>
                <a:latin typeface="Constantia" pitchFamily="18" charset="0"/>
              </a:rPr>
              <a:t>Межбюджетные трансферты  в местный бюджет в 2016-2018г.г.</a:t>
            </a: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315913" y="4291013"/>
          <a:ext cx="9317037" cy="2127494"/>
        </p:xfrm>
        <a:graphic>
          <a:graphicData uri="http://schemas.openxmlformats.org/drawingml/2006/table">
            <a:tbl>
              <a:tblPr/>
              <a:tblGrid>
                <a:gridCol w="3784135"/>
                <a:gridCol w="1784969"/>
                <a:gridCol w="1927766"/>
                <a:gridCol w="1820167"/>
              </a:tblGrid>
              <a:tr h="222942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(тыс. рублей)</a:t>
                      </a:r>
                    </a:p>
                  </a:txBody>
                  <a:tcPr marL="9525" marR="9525" marT="95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830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Отчет</a:t>
                      </a:r>
                    </a:p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2017год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План</a:t>
                      </a:r>
                    </a:p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2018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год</a:t>
                      </a:r>
                    </a:p>
                  </a:txBody>
                  <a:tcPr marL="9525" marR="9525" marT="952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План</a:t>
                      </a:r>
                    </a:p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2019 год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8913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ВСЕГО, из них: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426,0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675,8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821,9</a:t>
                      </a: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581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Дотации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41,6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43,5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45,3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4241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Субвенции</a:t>
                      </a: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67,7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67,1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82,6</a:t>
                      </a: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28879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Иные межбюджетные трансферты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316,7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565,2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694,0</a:t>
                      </a: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920750" y="31750"/>
            <a:ext cx="7874000" cy="733425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  <p:txBody>
          <a:bodyPr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70000"/>
              </a:lnSpc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Структура доходов бюджета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6596074" y="1142984"/>
          <a:ext cx="3071834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Диаграмма 15"/>
          <p:cNvGraphicFramePr/>
          <p:nvPr/>
        </p:nvGraphicFramePr>
        <p:xfrm>
          <a:off x="3595678" y="1214422"/>
          <a:ext cx="3143272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380968" y="1214422"/>
          <a:ext cx="3143272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1095375" y="0"/>
            <a:ext cx="8394700" cy="620713"/>
          </a:xfr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algn="ctr" eaLnBrk="1" hangingPunct="1">
              <a:defRPr/>
            </a:pPr>
            <a:r>
              <a:rPr lang="ru-RU" sz="3200" b="1" dirty="0" smtClean="0"/>
              <a:t>Налоговые  доходы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620713"/>
          <a:ext cx="9906001" cy="5362402"/>
        </p:xfrm>
        <a:graphic>
          <a:graphicData uri="http://schemas.openxmlformats.org/drawingml/2006/table">
            <a:tbl>
              <a:tblPr/>
              <a:tblGrid>
                <a:gridCol w="3621037"/>
                <a:gridCol w="1303574"/>
                <a:gridCol w="866786"/>
                <a:gridCol w="1478655"/>
                <a:gridCol w="812121"/>
                <a:gridCol w="970360"/>
                <a:gridCol w="853468"/>
              </a:tblGrid>
              <a:tr h="79253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Отчет </a:t>
                      </a:r>
                    </a:p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2017 года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3" marR="9523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Удельный вес%</a:t>
                      </a:r>
                    </a:p>
                  </a:txBody>
                  <a:tcPr marL="9523" marR="9523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План </a:t>
                      </a:r>
                    </a:p>
                    <a:p>
                      <a:pPr algn="ctr" fontAlgn="b"/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018 года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3" marR="9523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Удельный вес%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3" marR="9523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План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2019 года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3" marR="9523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Удельный вес%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3" marR="9523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92461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ИТОГО  </a:t>
                      </a:r>
                    </a:p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НАЛОГОВЫЕ ДОХОДЫ, из них:</a:t>
                      </a:r>
                    </a:p>
                    <a:p>
                      <a:pPr algn="l" fontAlgn="b"/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1739,0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2031,8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+mj-lt"/>
                        </a:rPr>
                        <a:t>1839,4</a:t>
                      </a:r>
                      <a:endParaRPr lang="ru-RU" sz="1600" b="1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+mj-lt"/>
                        </a:rPr>
                        <a:t>100</a:t>
                      </a:r>
                      <a:endParaRPr lang="ru-RU" sz="1600" b="1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9348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Налог на доходы физических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лиц</a:t>
                      </a:r>
                    </a:p>
                    <a:p>
                      <a:pPr algn="l" fontAlgn="b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31,8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2,46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42,0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2,28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9348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Земельный налог</a:t>
                      </a:r>
                    </a:p>
                    <a:p>
                      <a:pPr algn="l" fontAlgn="b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1507,0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86,7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1678,0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82,59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1593,0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86,6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9348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Налог на имущество физических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лиц</a:t>
                      </a:r>
                    </a:p>
                    <a:p>
                      <a:pPr algn="l" fontAlgn="b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145,6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7,17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86,0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4,68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2461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Единый сельскохозяйственный налог</a:t>
                      </a:r>
                    </a:p>
                    <a:p>
                      <a:pPr algn="l" fontAlgn="b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158,2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7,79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118,4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6,44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236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Государственная пошлина</a:t>
                      </a:r>
                    </a:p>
                    <a:p>
                      <a:pPr algn="l" fontAlgn="b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0</a:t>
                      </a: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0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0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smtClean="0">
                <a:solidFill>
                  <a:schemeClr val="tx1"/>
                </a:solidFill>
                <a:latin typeface="Arial" charset="0"/>
                <a:ea typeface="Times New Roman" pitchFamily="18" charset="0"/>
                <a:cs typeface="Arial" charset="0"/>
              </a:rPr>
              <a:t>Объем доходов местного бюджета в расчете на 1 жителя</a:t>
            </a:r>
            <a:endParaRPr lang="ru-RU" sz="3200" b="1" smtClean="0"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508000" y="2492375"/>
          <a:ext cx="8890000" cy="24717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99155"/>
                <a:gridCol w="1890395"/>
                <a:gridCol w="1710055"/>
                <a:gridCol w="1890395"/>
              </a:tblGrid>
              <a:tr h="825831">
                <a:tc>
                  <a:txBody>
                    <a:bodyPr/>
                    <a:lstStyle/>
                    <a:p>
                      <a:pPr marL="457200"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</a:rPr>
                        <a:t>2017 год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отчет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</a:rPr>
                        <a:t>2018 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год </a:t>
                      </a:r>
                      <a:endParaRPr lang="ru-RU" sz="2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</a:rPr>
                        <a:t>план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</a:rPr>
                        <a:t>2019 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год </a:t>
                      </a:r>
                      <a:endParaRPr lang="ru-RU" sz="2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</a:rPr>
                        <a:t>план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45907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Объем доходов местного бюджета на 1 жителя (рубли)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2279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2911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3183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4528" y="1"/>
            <a:ext cx="8784976" cy="1268759"/>
          </a:xfrm>
          <a:solidFill>
            <a:schemeClr val="tx1">
              <a:lumMod val="95000"/>
            </a:schemeClr>
          </a:solidFill>
          <a:extLst>
            <a:ext uri="{91240B29-F687-4F45-9708-019B960494DF}"/>
          </a:extLst>
        </p:spPr>
        <p:txBody>
          <a:bodyPr anchor="t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Расходы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бюджета Лесновского муниципального образования 2017-2019гг.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по отраслям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00025" y="1412875"/>
          <a:ext cx="9705527" cy="5192104"/>
        </p:xfrm>
        <a:graphic>
          <a:graphicData uri="http://schemas.openxmlformats.org/drawingml/2006/table">
            <a:tbl>
              <a:tblPr/>
              <a:tblGrid>
                <a:gridCol w="3935604"/>
                <a:gridCol w="1128812"/>
                <a:gridCol w="943594"/>
                <a:gridCol w="1127866"/>
                <a:gridCol w="781025"/>
                <a:gridCol w="1021624"/>
                <a:gridCol w="767002"/>
              </a:tblGrid>
              <a:tr h="182291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(тыс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руб.)</a:t>
                      </a: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7771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Отчет </a:t>
                      </a:r>
                    </a:p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2017 год          (тыс. руб.)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Удельн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</a:t>
                      </a:r>
                      <a:endParaRPr lang="ru-RU" sz="16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вес    </a:t>
                      </a:r>
                    </a:p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(%)</a:t>
                      </a:r>
                    </a:p>
                  </a:txBody>
                  <a:tcPr marL="9525" marR="9525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План </a:t>
                      </a:r>
                    </a:p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2018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год (тыс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 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руб.)</a:t>
                      </a:r>
                    </a:p>
                  </a:txBody>
                  <a:tcPr marL="9525" marR="9525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Удельн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вес      (%)</a:t>
                      </a:r>
                    </a:p>
                  </a:txBody>
                  <a:tcPr marL="9525" marR="9525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План </a:t>
                      </a:r>
                    </a:p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2019 год (тыс.  руб.)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Удельн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 вес      (%)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51158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РАСХОДЫ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всего</a:t>
                      </a:r>
                    </a:p>
                    <a:p>
                      <a:pPr algn="l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2165,0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2707,6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2661,3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51158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Общегосударственные вопросы</a:t>
                      </a:r>
                    </a:p>
                    <a:p>
                      <a:pPr algn="l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1531,1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70,7</a:t>
                      </a: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1824,3</a:t>
                      </a: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67,38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1691,6</a:t>
                      </a: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67,38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51158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Национальная оборона</a:t>
                      </a:r>
                    </a:p>
                    <a:p>
                      <a:pPr algn="l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67,7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67,1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2,48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82,6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2,48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57900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Национальная безопасность  и     правоохранительная деятельность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1,11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1,11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51158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Национальная экономика</a:t>
                      </a:r>
                    </a:p>
                    <a:p>
                      <a:pPr algn="l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316,7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565,2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20,88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730,0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20,88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51158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Жилищно-коммунальное хозяйство</a:t>
                      </a:r>
                    </a:p>
                    <a:p>
                      <a:pPr algn="l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216,5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192,0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7,10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114,1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7,10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58359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Физическая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культура и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спорт</a:t>
                      </a:r>
                    </a:p>
                    <a:p>
                      <a:pPr algn="l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0,56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0,56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51158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Социальная политика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0,48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0,48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352550" y="-171450"/>
            <a:ext cx="7442200" cy="92233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70000"/>
              </a:lnSpc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Источники финансирования расходов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65113" y="773113"/>
          <a:ext cx="9361486" cy="490267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651040"/>
                <a:gridCol w="1116390"/>
                <a:gridCol w="1459400"/>
                <a:gridCol w="780124"/>
                <a:gridCol w="1170186"/>
                <a:gridCol w="1404223"/>
                <a:gridCol w="780123"/>
              </a:tblGrid>
              <a:tr h="33753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Расходное полномочие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2016 </a:t>
                      </a:r>
                      <a:r>
                        <a:rPr lang="ru-RU" sz="10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год</a:t>
                      </a:r>
                    </a:p>
                  </a:txBody>
                  <a:tcPr marL="7626" marR="7626" marT="703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u="none" strike="noStrike" kern="1200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2017 – 2018</a:t>
                      </a:r>
                      <a:r>
                        <a:rPr lang="ru-RU" sz="1000" b="1" u="none" strike="noStrike" kern="1200" baseline="0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000" b="1" u="none" strike="noStrike" kern="1200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годы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47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Уровень бюджета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Уровень бюджета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04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федеральный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областной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местный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федеральный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областной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местный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</a:tr>
              <a:tr h="2913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Общегосударственные </a:t>
                      </a:r>
                      <a:r>
                        <a:rPr lang="ru-RU" sz="1000" b="1" u="none" strike="noStrike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вопросы</a:t>
                      </a:r>
                    </a:p>
                    <a:p>
                      <a:pPr algn="l" fontAlgn="ctr"/>
                      <a:endParaRPr lang="ru-RU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l" fontAlgn="ctr"/>
                      <a:endParaRPr lang="ru-RU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8004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√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√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</a:tr>
              <a:tr h="4754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8004" marR="7626" marT="70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√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√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</a:tr>
              <a:tr h="246686"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l" fontAlgn="ctr"/>
                      <a:endParaRPr lang="ru-RU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Национальная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оборона</a:t>
                      </a:r>
                      <a:endParaRPr lang="en-US" sz="10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8004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 </a:t>
                      </a:r>
                      <a:r>
                        <a:rPr kumimoji="0" lang="ru-RU" sz="120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√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ctr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 </a:t>
                      </a:r>
                      <a:r>
                        <a:rPr kumimoji="0" lang="ru-RU" sz="120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√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</a:tr>
              <a:tr h="2466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Национальная </a:t>
                      </a:r>
                      <a:r>
                        <a:rPr lang="ru-RU" sz="1000" b="1" u="none" strike="noStrike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экономика</a:t>
                      </a:r>
                    </a:p>
                    <a:p>
                      <a:pPr algn="l" fontAlgn="ctr"/>
                      <a:endParaRPr lang="ru-RU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8004" marR="7626" marT="70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√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√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 √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√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</a:tr>
              <a:tr h="4513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Жилищно-коммунальное </a:t>
                      </a:r>
                      <a:r>
                        <a:rPr lang="ru-RU" sz="1000" b="1" u="none" strike="noStrike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хозяйство</a:t>
                      </a:r>
                      <a:endParaRPr lang="en-US" sz="1000" b="1" u="none" strike="noStrike" dirty="0" smtClean="0"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l" fontAlgn="ctr"/>
                      <a:endParaRPr lang="en-US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8004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√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√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</a:tr>
              <a:tr h="3574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Социальная </a:t>
                      </a:r>
                      <a:r>
                        <a:rPr lang="ru-RU" sz="1000" b="1" u="none" strike="noStrike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политика</a:t>
                      </a:r>
                    </a:p>
                    <a:p>
                      <a:pPr algn="l" fontAlgn="ctr"/>
                      <a:endParaRPr lang="ru-RU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8004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√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√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</a:tr>
              <a:tr h="3574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Физическая культура и </a:t>
                      </a:r>
                      <a:r>
                        <a:rPr lang="ru-RU" sz="1000" b="1" u="none" strike="noStrike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спорт</a:t>
                      </a:r>
                    </a:p>
                    <a:p>
                      <a:pPr algn="l" fontAlgn="ctr"/>
                      <a:endParaRPr lang="ru-RU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8004" marR="7626" marT="70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en-US" sz="1200" u="none" strike="noStrike" dirty="0" smtClean="0">
                        <a:effectLst/>
                      </a:endParaRPr>
                    </a:p>
                    <a:p>
                      <a:pPr algn="ctr" fontAlgn="b"/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ctr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√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√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</a:tr>
            </a:tbl>
          </a:graphicData>
        </a:graphic>
      </p:graphicFrame>
      <p:sp>
        <p:nvSpPr>
          <p:cNvPr id="20563" name="Прямоугольник 1"/>
          <p:cNvSpPr>
            <a:spLocks noChangeArrowheads="1"/>
          </p:cNvSpPr>
          <p:nvPr/>
        </p:nvSpPr>
        <p:spPr bwMode="auto">
          <a:xfrm>
            <a:off x="265113" y="6488113"/>
            <a:ext cx="257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273050" y="1439863"/>
            <a:ext cx="9359900" cy="4095750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latin typeface="Tahoma" pitchFamily="34" charset="0"/>
                <a:cs typeface="Tahoma" pitchFamily="34" charset="0"/>
              </a:rPr>
              <a:t>Информационный ресурс «Бюджет для граждан» подготовлен:</a:t>
            </a:r>
          </a:p>
          <a:p>
            <a:pPr>
              <a:defRPr/>
            </a:pPr>
            <a:endParaRPr lang="ru-RU" dirty="0">
              <a:latin typeface="Tahoma" pitchFamily="34" charset="0"/>
              <a:cs typeface="Tahoma" pitchFamily="34" charset="0"/>
            </a:endParaRPr>
          </a:p>
          <a:p>
            <a:pPr marL="285750" indent="-285750">
              <a:lnSpc>
                <a:spcPts val="2340"/>
              </a:lnSpc>
              <a:buClr>
                <a:schemeClr val="accent6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ru-RU" dirty="0">
                <a:latin typeface="Tahoma" pitchFamily="34" charset="0"/>
                <a:cs typeface="Tahoma" pitchFamily="34" charset="0"/>
              </a:rPr>
              <a:t>Администрация  Лесновского муниципального образования  Балашовского муниципального района, расположенным по адресу: 4123333, Саратовская область, </a:t>
            </a:r>
            <a:r>
              <a:rPr lang="ru-RU" dirty="0" err="1">
                <a:latin typeface="Tahoma" pitchFamily="34" charset="0"/>
                <a:cs typeface="Tahoma" pitchFamily="34" charset="0"/>
              </a:rPr>
              <a:t>Балашовский</a:t>
            </a:r>
            <a:r>
              <a:rPr lang="ru-RU" dirty="0">
                <a:latin typeface="Tahoma" pitchFamily="34" charset="0"/>
                <a:cs typeface="Tahoma" pitchFamily="34" charset="0"/>
              </a:rPr>
              <a:t> район, село Лесное, улица Ленина, д. 4</a:t>
            </a:r>
          </a:p>
          <a:p>
            <a:pPr marL="285750" indent="-285750">
              <a:buClr>
                <a:schemeClr val="accent6">
                  <a:lumMod val="50000"/>
                </a:schemeClr>
              </a:buClr>
              <a:buFont typeface="Wingdings" pitchFamily="2" charset="2"/>
              <a:buChar char="Ø"/>
              <a:defRPr/>
            </a:pPr>
            <a:endParaRPr lang="ru-RU" dirty="0">
              <a:latin typeface="Tahoma" pitchFamily="34" charset="0"/>
              <a:cs typeface="Tahoma" pitchFamily="34" charset="0"/>
            </a:endParaRPr>
          </a:p>
          <a:p>
            <a:pPr marL="285750" indent="-285750">
              <a:buClr>
                <a:schemeClr val="accent6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ru-RU" dirty="0">
                <a:latin typeface="Tahoma" pitchFamily="34" charset="0"/>
                <a:cs typeface="Tahoma" pitchFamily="34" charset="0"/>
              </a:rPr>
              <a:t>телефон</a:t>
            </a:r>
            <a:r>
              <a:rPr lang="en-US" dirty="0">
                <a:latin typeface="Tahoma" pitchFamily="34" charset="0"/>
                <a:cs typeface="Tahoma" pitchFamily="34" charset="0"/>
              </a:rPr>
              <a:t> </a:t>
            </a:r>
            <a:r>
              <a:rPr lang="ru-RU" dirty="0">
                <a:latin typeface="Tahoma" pitchFamily="34" charset="0"/>
                <a:cs typeface="Tahoma" pitchFamily="34" charset="0"/>
              </a:rPr>
              <a:t>-</a:t>
            </a:r>
            <a:r>
              <a:rPr lang="en-US" dirty="0">
                <a:latin typeface="Tahoma" pitchFamily="34" charset="0"/>
                <a:cs typeface="Tahoma" pitchFamily="34" charset="0"/>
              </a:rPr>
              <a:t> </a:t>
            </a:r>
            <a:r>
              <a:rPr lang="ru-RU" dirty="0">
                <a:latin typeface="Tahoma" pitchFamily="34" charset="0"/>
                <a:cs typeface="Tahoma" pitchFamily="34" charset="0"/>
              </a:rPr>
              <a:t>8(84545) 7-35-72, факс 8(84545) 7-35-72</a:t>
            </a:r>
            <a:endParaRPr lang="en-US" dirty="0">
              <a:latin typeface="Tahoma" pitchFamily="34" charset="0"/>
              <a:cs typeface="Tahoma" pitchFamily="34" charset="0"/>
            </a:endParaRPr>
          </a:p>
          <a:p>
            <a:pPr>
              <a:buClr>
                <a:schemeClr val="accent6">
                  <a:lumMod val="50000"/>
                </a:schemeClr>
              </a:buClr>
              <a:defRPr/>
            </a:pPr>
            <a:endParaRPr lang="ru-RU" dirty="0">
              <a:latin typeface="Tahoma" pitchFamily="34" charset="0"/>
              <a:cs typeface="Tahoma" pitchFamily="34" charset="0"/>
            </a:endParaRPr>
          </a:p>
          <a:p>
            <a:pPr marL="285750" indent="-285750">
              <a:buClr>
                <a:schemeClr val="accent6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en-US" dirty="0">
                <a:latin typeface="Tahoma" pitchFamily="34" charset="0"/>
                <a:cs typeface="Tahoma" pitchFamily="34" charset="0"/>
              </a:rPr>
              <a:t>E – mail</a:t>
            </a:r>
            <a:r>
              <a:rPr lang="ru-RU" dirty="0">
                <a:latin typeface="Tahoma" pitchFamily="34" charset="0"/>
                <a:cs typeface="Tahoma" pitchFamily="34" charset="0"/>
              </a:rPr>
              <a:t>:</a:t>
            </a:r>
            <a:r>
              <a:rPr lang="en-US" dirty="0">
                <a:latin typeface="Tahoma" pitchFamily="34" charset="0"/>
                <a:cs typeface="Tahoma" pitchFamily="34" charset="0"/>
              </a:rPr>
              <a:t> Semikinva57@mail.ru</a:t>
            </a:r>
            <a:endParaRPr lang="en-US" u="sng" dirty="0"/>
          </a:p>
          <a:p>
            <a:pPr>
              <a:buClr>
                <a:schemeClr val="accent6">
                  <a:lumMod val="50000"/>
                </a:schemeClr>
              </a:buClr>
              <a:defRPr/>
            </a:pPr>
            <a:endParaRPr lang="ru-RU" u="sng" dirty="0"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ts val="2340"/>
              </a:lnSpc>
              <a:buClr>
                <a:schemeClr val="accent6">
                  <a:lumMod val="50000"/>
                </a:schemeClr>
              </a:buClr>
              <a:defRPr/>
            </a:pPr>
            <a:r>
              <a:rPr lang="ru-RU" dirty="0">
                <a:latin typeface="Tahoma" pitchFamily="34" charset="0"/>
                <a:cs typeface="Tahoma" pitchFamily="34" charset="0"/>
              </a:rPr>
              <a:t>Информационный ресурс «Бюджет для граждан» подготовлен на основании решения Совета Лесновского муниципального образования Балашовского муниципального района «О  бюджете Лесновского муниципального образования Балашовского муниципального района Саратовской области на </a:t>
            </a:r>
            <a:r>
              <a:rPr lang="ru-RU" dirty="0" smtClean="0">
                <a:latin typeface="Tahoma" pitchFamily="34" charset="0"/>
                <a:cs typeface="Tahoma" pitchFamily="34" charset="0"/>
              </a:rPr>
              <a:t>2019 </a:t>
            </a:r>
            <a:r>
              <a:rPr lang="ru-RU" dirty="0">
                <a:latin typeface="Tahoma" pitchFamily="34" charset="0"/>
                <a:cs typeface="Tahoma" pitchFamily="34" charset="0"/>
              </a:rPr>
              <a:t>год».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881063" y="274638"/>
            <a:ext cx="8643937" cy="1143000"/>
          </a:xfrm>
        </p:spPr>
        <p:txBody>
          <a:bodyPr/>
          <a:lstStyle/>
          <a:p>
            <a:pPr algn="ctr" eaLnBrk="1" hangingPunct="1"/>
            <a:r>
              <a:rPr lang="ru-RU" sz="4000" b="1" smtClean="0"/>
              <a:t>Уважаемые жители!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ru-RU" sz="2400" dirty="0" smtClean="0"/>
              <a:t>«Бюджет для граждан» познакомит вас с основными положениями бюджета Лесновского муниципального образования Балашовского муниципального района  Саратовской области на 2019 год.</a:t>
            </a:r>
          </a:p>
          <a:p>
            <a:pPr algn="just" eaLnBrk="1" hangingPunct="1"/>
            <a:endParaRPr lang="ru-RU" sz="2400" dirty="0" smtClean="0"/>
          </a:p>
          <a:p>
            <a:pPr algn="just" eaLnBrk="1" hangingPunct="1"/>
            <a:r>
              <a:rPr lang="ru-RU" sz="2400" dirty="0" smtClean="0"/>
              <a:t>Граждане – как налогоплательщики и как потребители муниципальных услуг – должны быть уверены в том, что передаваемые ими в распоряжение государства средства используются прозрачно и эффективно, приносят конкретные результаты, как для общества в целом, так и для каждой семьи, для каждого человека.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0472" y="980728"/>
            <a:ext cx="9505056" cy="594008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defRPr/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Публичные слушания по бюджету на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2019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год, назначенные  решением Совета Лесновского муниципального образования от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02</a:t>
            </a:r>
            <a:r>
              <a:rPr lang="ru-RU" sz="2000" b="1" dirty="0" smtClean="0">
                <a:solidFill>
                  <a:schemeClr val="accent1"/>
                </a:solidFill>
              </a:rPr>
              <a:t>.11.2018г</a:t>
            </a:r>
            <a:r>
              <a:rPr lang="ru-RU" sz="2000" b="1" dirty="0">
                <a:solidFill>
                  <a:schemeClr val="accent1"/>
                </a:solidFill>
              </a:rPr>
              <a:t>. № </a:t>
            </a:r>
            <a:r>
              <a:rPr lang="ru-RU" sz="2000" b="1" dirty="0" smtClean="0">
                <a:solidFill>
                  <a:schemeClr val="accent1"/>
                </a:solidFill>
              </a:rPr>
              <a:t>110/13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«О проекте бюджета Лесновского муниципального образования Балашовского муниципального района Саратовской области на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2019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год и назначении публичных слушаний по вопросу: «О проекте бюджета</a:t>
            </a:r>
            <a:r>
              <a:rPr lang="ru-RU" sz="2000" dirty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> Лесновского муниципального образования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 Балашовского муниципального района Саратовской области на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2019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год», состоялись </a:t>
            </a:r>
            <a:r>
              <a:rPr lang="ru-RU" sz="2000" b="1" dirty="0" smtClean="0">
                <a:solidFill>
                  <a:schemeClr val="accent1"/>
                </a:solidFill>
              </a:rPr>
              <a:t>28 </a:t>
            </a:r>
            <a:r>
              <a:rPr lang="ru-RU" sz="2000" b="1" dirty="0">
                <a:solidFill>
                  <a:schemeClr val="accent1"/>
                </a:solidFill>
              </a:rPr>
              <a:t>ноября </a:t>
            </a:r>
            <a:r>
              <a:rPr lang="ru-RU" sz="2000" b="1" dirty="0" smtClean="0">
                <a:solidFill>
                  <a:schemeClr val="accent1"/>
                </a:solidFill>
              </a:rPr>
              <a:t>2018 </a:t>
            </a:r>
            <a:r>
              <a:rPr lang="ru-RU" sz="2000" b="1" dirty="0">
                <a:solidFill>
                  <a:schemeClr val="accent1"/>
                </a:solidFill>
              </a:rPr>
              <a:t>года в 12 часов</a:t>
            </a:r>
            <a:r>
              <a:rPr lang="ru-RU" sz="2000" b="1" dirty="0">
                <a:solidFill>
                  <a:srgbClr val="FF0066"/>
                </a:solidFill>
              </a:rPr>
              <a:t>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по адресу: Саратовская область, 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</a:rPr>
              <a:t>Балашовский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  район,  с.  Лесное, ул. Ленина, д. 6.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defRPr/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Бюджет</a:t>
            </a:r>
            <a:r>
              <a:rPr lang="ru-RU" sz="2000" dirty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> Лесновского муниципального образования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 Балашовского муниципального района на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2019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год утвержден решением Совета </a:t>
            </a:r>
            <a:r>
              <a:rPr lang="ru-RU" sz="2000" dirty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>Лесновского муниципального образования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 Балашовского муниципального  района №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125/16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от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19.12.2018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года после соблюдения всех процедур по рассмотрению и принятию бюджета.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defRPr/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С решением Совета Лесновского муниципального образования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№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125/16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от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19.12.2018г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. «О бюджете Лесновского муниципального образования Балашовского муниципального района Саратовской области на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2019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год», а так же с последующими внесенными изменениями в данное решение, можно ознакомиться на официальном сайте </a:t>
            </a:r>
            <a:r>
              <a:rPr lang="ru-RU" sz="2000" b="1" u="sng" dirty="0">
                <a:ln w="10541" cmpd="sng">
                  <a:solidFill>
                    <a:sysClr val="windowText" lastClr="000000"/>
                  </a:solidFill>
                  <a:prstDash val="solid"/>
                </a:ln>
                <a:gradFill flip="none" rotWithShape="1"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hlinkClick r:id="rId2"/>
              </a:rPr>
              <a:t>http://baladmin.ru/</a:t>
            </a:r>
            <a:endParaRPr lang="ru-RU" sz="2000" b="1" dirty="0">
              <a:ln w="10541" cmpd="sng">
                <a:solidFill>
                  <a:sysClr val="windowText" lastClr="000000"/>
                </a:solidFill>
                <a:prstDash val="solid"/>
              </a:ln>
              <a:gradFill flip="none" rotWithShape="1"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09688" y="0"/>
            <a:ext cx="8101012" cy="78581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Что такое бюджет ?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952472" y="1142985"/>
            <a:ext cx="2957502" cy="150019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u="sng" dirty="0" smtClean="0">
                <a:solidFill>
                  <a:schemeClr val="tx1"/>
                </a:solidFill>
              </a:rPr>
              <a:t>ДОХОДЫ</a:t>
            </a:r>
            <a:endParaRPr lang="ru-RU" b="1" dirty="0" smtClean="0">
              <a:solidFill>
                <a:schemeClr val="tx1"/>
              </a:solidFill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>
                <a:solidFill>
                  <a:schemeClr val="tx1"/>
                </a:solidFill>
              </a:rPr>
              <a:t>это поступающие в бюджет денежные средства (налоги юридических и физических лиц, административные платежи и сборы, безвозмездные поступления)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b="1" dirty="0" smtClean="0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6096008" y="1142984"/>
            <a:ext cx="3357586" cy="157163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u="sng" dirty="0" smtClean="0">
                <a:solidFill>
                  <a:schemeClr val="tx1"/>
                </a:solidFill>
              </a:rPr>
              <a:t>РАСХОДЫ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>
              <a:solidFill>
                <a:schemeClr val="tx1"/>
              </a:solidFill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>
                <a:solidFill>
                  <a:schemeClr val="tx1"/>
                </a:solidFill>
              </a:rPr>
              <a:t>это выплачиваемые из бюджета денежные средства (на исполнение вопросов местного значения,)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8201" name="Picture 2" descr="http://sakha.gov.ru/special/sites/default/files/story/img/2013_10/57/%20%D0%B1%D1%8E%D0%B4%D0%B6%D0%B5%D1%82%D0%B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0063" y="1643063"/>
            <a:ext cx="142875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1309662" y="3071810"/>
            <a:ext cx="7286676" cy="83099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u="sng" dirty="0"/>
              <a:t>БЮДЖЕТ</a:t>
            </a:r>
            <a:r>
              <a:rPr lang="ru-RU" sz="1600" dirty="0"/>
              <a:t> –форма образования и расходования денежных средств, предназначенных для финансового обеспечения задач и функций местного самоуправления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95348" y="4071942"/>
            <a:ext cx="2357454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превышение доходов над расходами образует положительный остаток бюджета </a:t>
            </a:r>
            <a:r>
              <a:rPr lang="ru-RU" sz="1600" b="1" u="sng" dirty="0"/>
              <a:t>ПРОФИЦИТ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524636" y="4000504"/>
            <a:ext cx="1785950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если расходная часть превышает доходную, то бюджет формируется с </a:t>
            </a:r>
            <a:r>
              <a:rPr lang="ru-RU" sz="1600" b="1" u="sng" dirty="0"/>
              <a:t>ДЕФИЦИТОМ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52472" y="5857892"/>
            <a:ext cx="8286808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Сбалансированность бюджета по доходам и расходам – основополагающее требование, предъявляемое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 к органам, составляющим и утверждающим бюджет </a:t>
            </a:r>
          </a:p>
        </p:txBody>
      </p:sp>
      <p:pic>
        <p:nvPicPr>
          <p:cNvPr id="8214" name="Picture 14" descr="http://www.kz.all.biz/img/kz/service_catalog/small/7285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38625" y="4071938"/>
            <a:ext cx="10572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52472" y="428605"/>
            <a:ext cx="8420100" cy="714380"/>
          </a:xfrm>
          <a:solidFill>
            <a:schemeClr val="tx1">
              <a:lumMod val="95000"/>
            </a:schemeClr>
          </a:solidFill>
          <a:extLst>
            <a:ext uri="{91240B29-F687-4F45-9708-019B960494DF}"/>
          </a:extLst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Какие бывают бюджеты ?</a:t>
            </a:r>
            <a:endParaRPr lang="ru-RU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66918" y="3786190"/>
            <a:ext cx="6143668" cy="50006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marR="0" algn="ctr" eaLnBrk="1" hangingPunct="1">
              <a:defRPr/>
            </a:pPr>
            <a:r>
              <a:rPr lang="ru-RU" sz="1800" b="1" smtClean="0">
                <a:solidFill>
                  <a:schemeClr val="bg1"/>
                </a:solidFill>
              </a:rPr>
              <a:t>Бюджеты публично-правовых образований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4738688" y="1500188"/>
            <a:ext cx="357187" cy="2143125"/>
          </a:xfrm>
          <a:prstGeom prst="downArrow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224" name="TextBox 11"/>
          <p:cNvSpPr txBox="1">
            <a:spLocks noChangeArrowheads="1"/>
          </p:cNvSpPr>
          <p:nvPr/>
        </p:nvSpPr>
        <p:spPr bwMode="auto">
          <a:xfrm>
            <a:off x="1857375" y="1571625"/>
            <a:ext cx="2595563" cy="369888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dirty="0" smtClean="0">
                <a:solidFill>
                  <a:schemeClr val="bg1"/>
                </a:solidFill>
                <a:latin typeface="Constantia" pitchFamily="18" charset="0"/>
              </a:rPr>
              <a:t>Бюджет семьи</a:t>
            </a:r>
          </a:p>
        </p:txBody>
      </p:sp>
      <p:sp>
        <p:nvSpPr>
          <p:cNvPr id="15" name="Выгнутая влево стрелка 14"/>
          <p:cNvSpPr/>
          <p:nvPr/>
        </p:nvSpPr>
        <p:spPr>
          <a:xfrm>
            <a:off x="738188" y="785813"/>
            <a:ext cx="785812" cy="1285875"/>
          </a:xfrm>
          <a:prstGeom prst="curvedRightArrow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Выгнутая вправо стрелка 15"/>
          <p:cNvSpPr/>
          <p:nvPr/>
        </p:nvSpPr>
        <p:spPr>
          <a:xfrm>
            <a:off x="8953500" y="785813"/>
            <a:ext cx="731838" cy="1357312"/>
          </a:xfrm>
          <a:prstGeom prst="curvedLeftArrow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9227" name="TextBox 16"/>
          <p:cNvSpPr txBox="1">
            <a:spLocks noChangeArrowheads="1"/>
          </p:cNvSpPr>
          <p:nvPr/>
        </p:nvSpPr>
        <p:spPr bwMode="auto">
          <a:xfrm>
            <a:off x="5816600" y="1643063"/>
            <a:ext cx="2922588" cy="369887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dirty="0" smtClean="0">
                <a:solidFill>
                  <a:schemeClr val="bg1"/>
                </a:solidFill>
                <a:latin typeface="Constantia" pitchFamily="18" charset="0"/>
              </a:rPr>
              <a:t>Бюджет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Constantia" pitchFamily="18" charset="0"/>
              </a:rPr>
              <a:t>организаций</a:t>
            </a:r>
          </a:p>
        </p:txBody>
      </p:sp>
      <p:pic>
        <p:nvPicPr>
          <p:cNvPr id="4" name="Picture 4" descr="http://im2-tub-ru.yandex.net/i?id=33932168-70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16100" y="2000250"/>
            <a:ext cx="2344738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Стрелка вниз 18"/>
          <p:cNvSpPr/>
          <p:nvPr/>
        </p:nvSpPr>
        <p:spPr>
          <a:xfrm>
            <a:off x="4810125" y="4429125"/>
            <a:ext cx="500063" cy="714375"/>
          </a:xfrm>
          <a:prstGeom prst="downArrow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>
            <a:off x="2381250" y="4429125"/>
            <a:ext cx="484188" cy="571500"/>
          </a:xfrm>
          <a:prstGeom prst="downArrow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Стрелка вниз 30"/>
          <p:cNvSpPr/>
          <p:nvPr/>
        </p:nvSpPr>
        <p:spPr>
          <a:xfrm>
            <a:off x="7310438" y="4429125"/>
            <a:ext cx="484187" cy="1071563"/>
          </a:xfrm>
          <a:prstGeom prst="downArrow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952472" y="5072075"/>
            <a:ext cx="2714644" cy="16004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</a:rPr>
              <a:t>Российской Федерации </a:t>
            </a:r>
            <a:r>
              <a:rPr lang="ru-RU" sz="1600" dirty="0">
                <a:solidFill>
                  <a:schemeClr val="bg1"/>
                </a:solidFill>
              </a:rPr>
              <a:t>(федеральный бюджет, бюджеты государственных внебюджетных фондов Р</a:t>
            </a:r>
            <a:r>
              <a:rPr lang="ru-RU" dirty="0">
                <a:solidFill>
                  <a:schemeClr val="bg1"/>
                </a:solidFill>
              </a:rPr>
              <a:t>Ф)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52868" y="5214950"/>
            <a:ext cx="2928958" cy="132343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</a:rPr>
              <a:t>субъектов Российской Федерации </a:t>
            </a:r>
            <a:r>
              <a:rPr lang="ru-RU" sz="1600" dirty="0">
                <a:solidFill>
                  <a:schemeClr val="bg1"/>
                </a:solidFill>
              </a:rPr>
              <a:t>(региональные бюджеты, бюджеты территориальных фондов ОМС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167578" y="5572140"/>
            <a:ext cx="2500330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</a:rPr>
              <a:t>муниципальных образований </a:t>
            </a:r>
            <a:r>
              <a:rPr lang="ru-RU" sz="1600" dirty="0">
                <a:solidFill>
                  <a:schemeClr val="bg1"/>
                </a:solidFill>
              </a:rPr>
              <a:t>(местные бюджеты)</a:t>
            </a:r>
          </a:p>
        </p:txBody>
      </p:sp>
      <p:pic>
        <p:nvPicPr>
          <p:cNvPr id="9240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05525" y="2071688"/>
            <a:ext cx="2312988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4488" y="188641"/>
            <a:ext cx="8928992" cy="1152128"/>
          </a:xfrm>
          <a:solidFill>
            <a:schemeClr val="tx1">
              <a:lumMod val="95000"/>
            </a:schemeClr>
          </a:solidFill>
          <a:extLst>
            <a:ext uri="{91240B29-F687-4F45-9708-019B960494DF}"/>
          </a:extLst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Бюджетный процесс – ежегодное формирование и исполнение бюджета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24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8" y="1557338"/>
            <a:ext cx="9648825" cy="5300662"/>
          </a:xfrm>
          <a:solidFill>
            <a:schemeClr val="tx1">
              <a:lumMod val="95000"/>
            </a:schemeClr>
          </a:solidFill>
        </p:spPr>
        <p:txBody>
          <a:bodyPr/>
          <a:lstStyle/>
          <a:p>
            <a:pPr marR="0" algn="just">
              <a:defRPr/>
            </a:pPr>
            <a:r>
              <a:rPr lang="ru-RU" sz="1800" dirty="0" smtClean="0">
                <a:solidFill>
                  <a:schemeClr val="bg1"/>
                </a:solidFill>
              </a:rPr>
              <a:t>     </a:t>
            </a:r>
          </a:p>
          <a:p>
            <a:pPr marR="0" algn="just">
              <a:defRPr/>
            </a:pPr>
            <a:r>
              <a:rPr lang="ru-RU" sz="1900" b="1" dirty="0" smtClean="0">
                <a:solidFill>
                  <a:schemeClr val="bg1"/>
                </a:solidFill>
              </a:rPr>
              <a:t>Составление проекта бюджета</a:t>
            </a:r>
            <a:r>
              <a:rPr lang="ru-RU" sz="1900" dirty="0" smtClean="0">
                <a:solidFill>
                  <a:schemeClr val="bg1"/>
                </a:solidFill>
              </a:rPr>
              <a:t>: До начала составления проекта бюджета администрацией Лесновского муниципального образования принимается нормативно-правовой акт, в котором определяются ответственные исполнители, порядок и сроки работы над документами и материалами, необходимыми для составления проекта местного бюджета. Составленный проект бюджета администрация Лесновского МО представляет на рассмотрение в Совет Лесновского  муниципального образования в срок до 15 ноября текущего года.</a:t>
            </a:r>
          </a:p>
          <a:p>
            <a:pPr marR="0" algn="just">
              <a:defRPr/>
            </a:pPr>
            <a:r>
              <a:rPr lang="ru-RU" sz="1900" b="1" dirty="0" smtClean="0">
                <a:solidFill>
                  <a:schemeClr val="bg1"/>
                </a:solidFill>
              </a:rPr>
              <a:t>Рассмотрение проекта бюджета</a:t>
            </a:r>
            <a:r>
              <a:rPr lang="ru-RU" sz="1900" dirty="0" smtClean="0">
                <a:solidFill>
                  <a:schemeClr val="bg1"/>
                </a:solidFill>
              </a:rPr>
              <a:t>: Проект местного бюджета рассматривается на публичных слушаниях, депутатами на заседаниях  комиссий.</a:t>
            </a:r>
          </a:p>
          <a:p>
            <a:pPr marR="0" algn="just">
              <a:defRPr/>
            </a:pPr>
            <a:r>
              <a:rPr lang="ru-RU" sz="1900" b="1" dirty="0" smtClean="0">
                <a:solidFill>
                  <a:schemeClr val="bg1"/>
                </a:solidFill>
              </a:rPr>
              <a:t>Утверждение бюджета</a:t>
            </a:r>
            <a:r>
              <a:rPr lang="ru-RU" sz="1900" dirty="0" smtClean="0">
                <a:solidFill>
                  <a:schemeClr val="bg1"/>
                </a:solidFill>
              </a:rPr>
              <a:t>: Решение о местном бюджете на очередной финансовый год утверждается Советом Лесновского муниципального образования </a:t>
            </a:r>
            <a:r>
              <a:rPr lang="ru-RU" sz="1900" dirty="0" err="1" smtClean="0">
                <a:solidFill>
                  <a:schemeClr val="bg1"/>
                </a:solidFill>
              </a:rPr>
              <a:t>Балашовского</a:t>
            </a:r>
            <a:r>
              <a:rPr lang="ru-RU" sz="1900" dirty="0" smtClean="0">
                <a:solidFill>
                  <a:schemeClr val="bg1"/>
                </a:solidFill>
              </a:rPr>
              <a:t> муниципального района.</a:t>
            </a:r>
          </a:p>
          <a:p>
            <a:pPr marR="0" algn="l" eaLnBrk="1" hangingPunct="1">
              <a:lnSpc>
                <a:spcPct val="80000"/>
              </a:lnSpc>
              <a:defRPr/>
            </a:pPr>
            <a:endParaRPr lang="ru-RU" sz="2200" dirty="0" smtClean="0"/>
          </a:p>
          <a:p>
            <a:pPr marR="0" algn="l"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ru-RU" sz="2200" dirty="0" smtClean="0"/>
          </a:p>
          <a:p>
            <a:pPr marR="0" algn="l"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ru-RU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52500" y="116633"/>
            <a:ext cx="8420072" cy="883476"/>
          </a:xfrm>
          <a:solidFill>
            <a:schemeClr val="tx1">
              <a:lumMod val="95000"/>
            </a:schemeClr>
          </a:solidFill>
          <a:extLst>
            <a:ext uri="{91240B29-F687-4F45-9708-019B960494DF}"/>
          </a:extLst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Гражданин, его участие в бюджетном процессе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26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1071563"/>
            <a:ext cx="6934200" cy="428625"/>
          </a:xfrm>
          <a:solidFill>
            <a:schemeClr val="tx1">
              <a:lumMod val="95000"/>
            </a:schemeClr>
          </a:solidFill>
        </p:spPr>
        <p:txBody>
          <a:bodyPr/>
          <a:lstStyle/>
          <a:p>
            <a:pPr marR="0" algn="ctr" eaLnBrk="1" hangingPunct="1">
              <a:defRPr/>
            </a:pPr>
            <a:r>
              <a:rPr lang="ru-RU" sz="2200" i="1" dirty="0" smtClean="0">
                <a:solidFill>
                  <a:schemeClr val="bg1"/>
                </a:solidFill>
              </a:rPr>
              <a:t>Помогает формировать доходную  часть бюджета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24125" y="1500188"/>
            <a:ext cx="5272088" cy="64611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ГРАЖДАНИН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 как налогоплательщик</a:t>
            </a:r>
          </a:p>
        </p:txBody>
      </p:sp>
      <p:pic>
        <p:nvPicPr>
          <p:cNvPr id="11269" name="Picture 2" descr="http://im7-tub-ru.yandex.net/i?id=45731032-56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73500" y="2643188"/>
            <a:ext cx="25066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595414" y="3786190"/>
            <a:ext cx="7480607" cy="64633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ГРАЖДАНИН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как получатель социальных гарантий</a:t>
            </a:r>
          </a:p>
        </p:txBody>
      </p:sp>
      <p:sp>
        <p:nvSpPr>
          <p:cNvPr id="11274" name="TextBox 8"/>
          <p:cNvSpPr txBox="1">
            <a:spLocks noChangeArrowheads="1"/>
          </p:cNvSpPr>
          <p:nvPr/>
        </p:nvSpPr>
        <p:spPr bwMode="auto">
          <a:xfrm>
            <a:off x="415925" y="4857750"/>
            <a:ext cx="9037638" cy="923925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dirty="0" smtClean="0">
                <a:solidFill>
                  <a:schemeClr val="bg1"/>
                </a:solidFill>
                <a:latin typeface="Constantia" pitchFamily="18" charset="0"/>
              </a:rPr>
              <a:t>Получает социальные гарантии – расходная часть бюджета (ЖКХ, культура, социальная политика, физическая культура и спорт и другие направления социальных гарантий населению)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5095875" y="2214563"/>
            <a:ext cx="484188" cy="428625"/>
          </a:xfrm>
          <a:prstGeom prst="downArrow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5095875" y="4500563"/>
            <a:ext cx="484188" cy="428625"/>
          </a:xfrm>
          <a:prstGeom prst="downArrow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1276" name="Picture 6" descr="школа - Елена Анатольевна Лаврентьева">
            <a:hlinkClick r:id="rId4" tooltip="далее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92413" y="5857875"/>
            <a:ext cx="18002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7" name="Picture 2" descr="http://susanin.udm.ru/upload/iblock/0dd/0dddb4aa298f7035929ff90ec013d12a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05438" y="5857875"/>
            <a:ext cx="16351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8" name="Picture 4" descr="http://www.culturemap.ru/upload/img/73_14.1100776242.8934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1825" y="5857875"/>
            <a:ext cx="18923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9" name="Picture 6" descr="http://www.kazan-day.ru/www/news/2014/2/1213500.4140327_a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00925" y="5857875"/>
            <a:ext cx="16954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273050" y="0"/>
            <a:ext cx="9359900" cy="908050"/>
          </a:xfr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ru-RU" sz="2800" b="1" smtClean="0"/>
              <a:t>Основные задачи и приоритетные направления бюджетной политики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8588" y="981075"/>
            <a:ext cx="9648825" cy="5761038"/>
          </a:xfrm>
          <a:ln w="38100">
            <a:solidFill>
              <a:schemeClr val="accent1"/>
            </a:solidFill>
          </a:ln>
        </p:spPr>
        <p:txBody>
          <a:bodyPr/>
          <a:lstStyle/>
          <a:p>
            <a:pPr marL="0" indent="0" algn="ctr">
              <a:buFont typeface="Wingdings 2" pitchFamily="18" charset="2"/>
              <a:buNone/>
              <a:defRPr/>
            </a:pPr>
            <a:r>
              <a:rPr lang="ru-RU" sz="1800" dirty="0" smtClean="0"/>
              <a:t>     Основные задачи и приоритетные направления бюджетной политики Лесновского            муниципального образования </a:t>
            </a:r>
            <a:r>
              <a:rPr lang="ru-RU" sz="1800" dirty="0" err="1" smtClean="0"/>
              <a:t>Балашовского</a:t>
            </a:r>
            <a:r>
              <a:rPr lang="ru-RU" sz="1800" dirty="0" smtClean="0"/>
              <a:t> муниципального района  </a:t>
            </a: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ru-RU" sz="1800" dirty="0" smtClean="0"/>
              <a:t>Обеспечение </a:t>
            </a:r>
            <a:r>
              <a:rPr lang="ru-RU" sz="1800" dirty="0"/>
              <a:t>исполнения социальных обязательств;  </a:t>
            </a: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ru-RU" sz="1800" dirty="0" smtClean="0"/>
              <a:t>Проведение </a:t>
            </a:r>
            <a:r>
              <a:rPr lang="ru-RU" sz="1800" dirty="0"/>
              <a:t>сплошной инвентаризации принятых бюджетных обязательств и муниципальных программ с целью их оптимизации и переноса сроков и расходов на более поздний </a:t>
            </a:r>
            <a:r>
              <a:rPr lang="ru-RU" sz="1800" dirty="0" smtClean="0"/>
              <a:t>период</a:t>
            </a:r>
            <a:r>
              <a:rPr lang="ru-RU" sz="1800" dirty="0"/>
              <a:t>;</a:t>
            </a:r>
            <a:endParaRPr lang="ru-RU" sz="1800" dirty="0" smtClean="0"/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ru-RU" sz="1800" dirty="0" smtClean="0"/>
              <a:t>Обеспечение </a:t>
            </a:r>
            <a:r>
              <a:rPr lang="ru-RU" sz="1800" dirty="0"/>
              <a:t>сбалансированности расходных полномочий и ресурсов для их обеспечения путем увеличения собственного доходного потенциала; </a:t>
            </a: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ru-RU" sz="1800" dirty="0" smtClean="0"/>
              <a:t>Активизация </a:t>
            </a:r>
            <a:r>
              <a:rPr lang="ru-RU" sz="1800" dirty="0"/>
              <a:t>участия администрации </a:t>
            </a:r>
            <a:r>
              <a:rPr lang="ru-RU" sz="1800" dirty="0" smtClean="0"/>
              <a:t>в </a:t>
            </a:r>
            <a:r>
              <a:rPr lang="ru-RU" sz="1800" dirty="0"/>
              <a:t>федеральных и региональных программах </a:t>
            </a:r>
            <a:r>
              <a:rPr lang="ru-RU" sz="1800" dirty="0" err="1"/>
              <a:t>софинансирования</a:t>
            </a:r>
            <a:r>
              <a:rPr lang="ru-RU" sz="1800" dirty="0"/>
              <a:t> расходов местных бюджетов из бюджетов других уровней;</a:t>
            </a: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ru-RU" sz="1800" dirty="0" smtClean="0"/>
              <a:t>Обеспечение </a:t>
            </a:r>
            <a:r>
              <a:rPr lang="ru-RU" sz="1800" dirty="0"/>
              <a:t>кардинального повышения качества предоставления гражданам муниципальных услуг, модернизации сети оказания муниципальных </a:t>
            </a:r>
            <a:r>
              <a:rPr lang="ru-RU" sz="1800" dirty="0" smtClean="0"/>
              <a:t>услуг;</a:t>
            </a:r>
            <a:endParaRPr lang="ru-RU" sz="1800" dirty="0"/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ru-RU" sz="1800" dirty="0"/>
              <a:t>С</a:t>
            </a:r>
            <a:r>
              <a:rPr lang="ru-RU" sz="1800" dirty="0" smtClean="0"/>
              <a:t>овершенствование </a:t>
            </a:r>
            <a:r>
              <a:rPr lang="ru-RU" sz="1800" dirty="0"/>
              <a:t>механизмов муниципальных закупок за счет применения современных процедур размещения заказов;</a:t>
            </a: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ru-RU" sz="1800" dirty="0" smtClean="0"/>
              <a:t>Обеспечение </a:t>
            </a:r>
            <a:r>
              <a:rPr lang="ru-RU" sz="1800" dirty="0"/>
              <a:t>сбалансированности расходных полномочий и ресурсов для их </a:t>
            </a:r>
            <a:r>
              <a:rPr lang="ru-RU" sz="1800" dirty="0" smtClean="0"/>
              <a:t>обеспечения.</a:t>
            </a:r>
            <a:endParaRPr lang="ru-RU" sz="1800" dirty="0"/>
          </a:p>
          <a:p>
            <a:pPr marL="0" indent="0">
              <a:buFont typeface="Wingdings 2" pitchFamily="18" charset="2"/>
              <a:buNone/>
              <a:defRPr/>
            </a:pPr>
            <a:endParaRPr lang="ru-RU" sz="1800" b="1" dirty="0" smtClean="0">
              <a:latin typeface="Tahoma" pitchFamily="34" charset="0"/>
              <a:cs typeface="Tahoma" pitchFamily="34" charset="0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0512" y="1"/>
            <a:ext cx="8812060" cy="980727"/>
          </a:xfrm>
          <a:solidFill>
            <a:schemeClr val="tx1">
              <a:lumMod val="95000"/>
            </a:schemeClr>
          </a:solidFill>
          <a:extLst>
            <a:ext uri="{91240B29-F687-4F45-9708-019B960494DF}"/>
          </a:extLst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Основные параметры бюджета Лесновского муниципального образования</a:t>
            </a:r>
            <a:endParaRPr lang="ru-RU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28588" y="1052513"/>
          <a:ext cx="9777412" cy="4740029"/>
        </p:xfrm>
        <a:graphic>
          <a:graphicData uri="http://schemas.openxmlformats.org/drawingml/2006/table">
            <a:tbl>
              <a:tblPr/>
              <a:tblGrid>
                <a:gridCol w="5456652"/>
                <a:gridCol w="1467427"/>
                <a:gridCol w="1434818"/>
                <a:gridCol w="1418515"/>
              </a:tblGrid>
              <a:tr h="30174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</a:t>
                      </a:r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                                                                                                                                            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                                </a:t>
                      </a:r>
                    </a:p>
                    <a:p>
                      <a:pPr algn="ctr" fontAlgn="b"/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(тыс. рублей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7540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Отчет </a:t>
                      </a:r>
                    </a:p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2017 года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План </a:t>
                      </a:r>
                    </a:p>
                    <a:p>
                      <a:pPr algn="ctr" fontAlgn="b"/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018 года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План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2019 года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664014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Общий объем доходов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, </a:t>
                      </a:r>
                    </a:p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из них: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2165,0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2707,6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2661,3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538434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налоговые 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и неналоговые доходы</a:t>
                      </a: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1739,0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2031,8</a:t>
                      </a: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1839,4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84951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безвозмездные поступления из других бюджетов  бюджетной системы РФ</a:t>
                      </a: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426,0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675,8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821,9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801426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Общий объем 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расходов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2165,0</a:t>
                      </a: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2707,6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2661,3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579974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Дефицит бюджета</a:t>
                      </a: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юджет для граждан бюджет 2017 года1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Бюджет для граждан бюджет 2017 года1</Template>
  <TotalTime>316</TotalTime>
  <Words>1345</Words>
  <Application>Microsoft Office PowerPoint</Application>
  <PresentationFormat>Лист A4 (210x297 мм)</PresentationFormat>
  <Paragraphs>349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Бюджет для граждан бюджет 2017 года1</vt:lpstr>
      <vt:lpstr>         К решению Совета Лесновского муниципального образования Балашовского муниципального  района  № 125/16 от 19.12.2018г .  «О бюджете Лесновского муниципального образования Балашовского муниципального района Саратовской области на 2019 год»</vt:lpstr>
      <vt:lpstr>Уважаемые жители!</vt:lpstr>
      <vt:lpstr>Слайд 3</vt:lpstr>
      <vt:lpstr>Что такое бюджет ?</vt:lpstr>
      <vt:lpstr>Какие бывают бюджеты ?</vt:lpstr>
      <vt:lpstr>Бюджетный процесс – ежегодное формирование и исполнение бюджета</vt:lpstr>
      <vt:lpstr> Гражданин, его участие в бюджетном процессе</vt:lpstr>
      <vt:lpstr>Основные задачи и приоритетные направления бюджетной политики</vt:lpstr>
      <vt:lpstr>Основные параметры бюджета Лесновского муниципального образования</vt:lpstr>
      <vt:lpstr>Доходы бюджета</vt:lpstr>
      <vt:lpstr>Межбюджетные трансферты (безвозмездные поступления) – это средства одного бюджета бюджетной системы РФ, перечисляемые другому бюджету бюджетной системы РФ</vt:lpstr>
      <vt:lpstr>Слайд 12</vt:lpstr>
      <vt:lpstr>Налоговые  доходы</vt:lpstr>
      <vt:lpstr>Объем доходов местного бюджета в расчете на 1 жителя</vt:lpstr>
      <vt:lpstr>Расходы бюджета Лесновского муниципального образования 2017-2019гг. по отраслям</vt:lpstr>
      <vt:lpstr>Слайд 16</vt:lpstr>
      <vt:lpstr>Слайд 17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К решению Совета Лесновского муниципального образования Балашовского муниципального  района  № 57/17 от 21.12.2017г .  «О бюджете Лесновского муниципального образования Балашовского муниципального района Саратовской области на 2018 год»</dc:title>
  <dc:creator>User</dc:creator>
  <cp:lastModifiedBy>User</cp:lastModifiedBy>
  <cp:revision>34</cp:revision>
  <cp:lastPrinted>2015-12-29T09:06:56Z</cp:lastPrinted>
  <dcterms:created xsi:type="dcterms:W3CDTF">2018-01-11T11:57:34Z</dcterms:created>
  <dcterms:modified xsi:type="dcterms:W3CDTF">2019-02-14T06:54:47Z</dcterms:modified>
</cp:coreProperties>
</file>